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08" r:id="rId5"/>
  </p:sldMasterIdLst>
  <p:notesMasterIdLst>
    <p:notesMasterId r:id="rId36"/>
  </p:notesMasterIdLst>
  <p:handoutMasterIdLst>
    <p:handoutMasterId r:id="rId37"/>
  </p:handoutMasterIdLst>
  <p:sldIdLst>
    <p:sldId id="258" r:id="rId6"/>
    <p:sldId id="259" r:id="rId7"/>
    <p:sldId id="266" r:id="rId8"/>
    <p:sldId id="272" r:id="rId9"/>
    <p:sldId id="273" r:id="rId10"/>
    <p:sldId id="274" r:id="rId11"/>
    <p:sldId id="276" r:id="rId12"/>
    <p:sldId id="275" r:id="rId13"/>
    <p:sldId id="267" r:id="rId14"/>
    <p:sldId id="268" r:id="rId15"/>
    <p:sldId id="278" r:id="rId16"/>
    <p:sldId id="279" r:id="rId17"/>
    <p:sldId id="280" r:id="rId18"/>
    <p:sldId id="281" r:id="rId19"/>
    <p:sldId id="283" r:id="rId20"/>
    <p:sldId id="284" r:id="rId21"/>
    <p:sldId id="270" r:id="rId22"/>
    <p:sldId id="285" r:id="rId23"/>
    <p:sldId id="286" r:id="rId24"/>
    <p:sldId id="288" r:id="rId25"/>
    <p:sldId id="282" r:id="rId26"/>
    <p:sldId id="271" r:id="rId27"/>
    <p:sldId id="290" r:id="rId28"/>
    <p:sldId id="289" r:id="rId29"/>
    <p:sldId id="291" r:id="rId30"/>
    <p:sldId id="287" r:id="rId31"/>
    <p:sldId id="292" r:id="rId32"/>
    <p:sldId id="264" r:id="rId33"/>
    <p:sldId id="277" r:id="rId34"/>
    <p:sldId id="265" r:id="rId35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9"/>
    <a:srgbClr val="D2492A"/>
    <a:srgbClr val="693A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6" autoAdjust="0"/>
    <p:restoredTop sz="90909" autoAdjust="0"/>
  </p:normalViewPr>
  <p:slideViewPr>
    <p:cSldViewPr snapToGrid="0">
      <p:cViewPr varScale="1">
        <p:scale>
          <a:sx n="58" d="100"/>
          <a:sy n="58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1DE3C-08DC-4D94-9CCA-1018F78BF990}" type="datetimeFigureOut">
              <a:rPr lang="en-CA" smtClean="0"/>
              <a:t>09/01/2019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CFF8-98F7-4998-AC93-148D65BCD94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6410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B4B54-F110-5144-A696-B3DA70B14E6B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D623-F5E2-D94F-8807-F122F086D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0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IHSP%2016%20Programs_F/discussion_icon_BBR.png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IHSP%2016%20Programs_F/questionanswer_icon_BBR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le slide (with photograp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79" y="58723"/>
            <a:ext cx="9057676" cy="62833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auto">
          <a:xfrm>
            <a:off x="52387" y="5424487"/>
            <a:ext cx="9048755" cy="1369484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 bwMode="auto">
          <a:xfrm>
            <a:off x="44379" y="666750"/>
            <a:ext cx="90567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48"/>
          <p:cNvSpPr/>
          <p:nvPr userDrawn="1"/>
        </p:nvSpPr>
        <p:spPr bwMode="auto">
          <a:xfrm>
            <a:off x="414338" y="3314586"/>
            <a:ext cx="8315325" cy="1638414"/>
          </a:xfrm>
          <a:prstGeom prst="rect">
            <a:avLst/>
          </a:prstGeom>
          <a:solidFill>
            <a:srgbClr val="0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15783"/>
            <a:ext cx="9144000" cy="830263"/>
          </a:xfrm>
          <a:prstGeom prst="rect">
            <a:avLst/>
          </a:prstGeom>
        </p:spPr>
        <p:txBody>
          <a:bodyPr anchor="t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altLang="en-US" noProof="0" dirty="0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3176" y="53027"/>
            <a:ext cx="9053565" cy="603320"/>
          </a:xfrm>
          <a:prstGeom prst="rect">
            <a:avLst/>
          </a:prstGeom>
          <a:solidFill>
            <a:srgbClr val="00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13470"/>
            <a:ext cx="9144000" cy="57491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ct val="0"/>
              </a:spcAft>
              <a:buFont typeface="Times" panose="02020603050405020304" pitchFamily="18" charset="0"/>
              <a:buNone/>
              <a:defRPr sz="2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CA" altLang="en-US" noProof="0" dirty="0" smtClean="0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r="36"/>
          <a:stretch/>
        </p:blipFill>
        <p:spPr>
          <a:xfrm>
            <a:off x="51006" y="54364"/>
            <a:ext cx="9054378" cy="847672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2388" y="5571944"/>
            <a:ext cx="9054353" cy="1420844"/>
            <a:chOff x="52388" y="5419544"/>
            <a:chExt cx="9054353" cy="1420844"/>
          </a:xfrm>
        </p:grpSpPr>
        <p:pic>
          <p:nvPicPr>
            <p:cNvPr id="14" name="Picture 13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1726" y="5423703"/>
              <a:ext cx="7105015" cy="141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3" r="58711"/>
            <a:stretch/>
          </p:blipFill>
          <p:spPr bwMode="auto">
            <a:xfrm>
              <a:off x="52388" y="5419544"/>
              <a:ext cx="1950731" cy="141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97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48381" y="132728"/>
            <a:ext cx="9049027" cy="6655999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Title 7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3103453"/>
            <a:ext cx="9144000" cy="1403123"/>
          </a:xfrm>
          <a:prstGeom prst="rect">
            <a:avLst/>
          </a:prstGeom>
        </p:spPr>
        <p:txBody>
          <a:bodyPr anchor="t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Section Slide – Click to add title</a:t>
            </a:r>
            <a:endParaRPr lang="en-CA" altLang="en-US" noProof="0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7056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EB98B62D-60BB-408B-B603-7340AE0735C2}" type="slidenum">
              <a:rPr lang="en-CA" altLang="en-US" smtClean="0">
                <a:solidFill>
                  <a:schemeClr val="bg1"/>
                </a:solidFill>
                <a:latin typeface="Arial Narrow"/>
              </a:rPr>
              <a:pPr/>
              <a:t>‹#›</a:t>
            </a:fld>
            <a:endParaRPr lang="en-CA" altLang="en-US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7116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8381" y="61576"/>
            <a:ext cx="9049027" cy="6727151"/>
          </a:xfrm>
          <a:prstGeom prst="rect">
            <a:avLst/>
          </a:prstGeom>
          <a:solidFill>
            <a:srgbClr val="8989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CA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4" name="Tit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3103453"/>
            <a:ext cx="9144000" cy="1403123"/>
          </a:xfrm>
          <a:prstGeom prst="rect">
            <a:avLst/>
          </a:prstGeom>
        </p:spPr>
        <p:txBody>
          <a:bodyPr anchor="t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 smtClean="0"/>
              <a:t>Section Slide – Click to add title</a:t>
            </a:r>
            <a:endParaRPr lang="en-CA" altLang="en-US" noProof="0" dirty="0" smtClean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EB98B62D-60BB-408B-B603-7340AE0735C2}" type="slidenum">
              <a:rPr lang="en-CA" altLang="en-US" smtClean="0">
                <a:solidFill>
                  <a:schemeClr val="bg1"/>
                </a:solidFill>
                <a:latin typeface="Arial Narrow"/>
              </a:rPr>
              <a:pPr/>
              <a:t>‹#›</a:t>
            </a:fld>
            <a:endParaRPr lang="en-CA" altLang="en-US" dirty="0">
              <a:solidFill>
                <a:schemeClr val="bg1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5174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scussion_icon_BBR.png" descr="/Volumes/Studio/WIP/ Seed/LHIN/3551 Branding Evolution/Proofs/IHSP 16 Programs_F/discussion_icon_BBR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87" y="2910609"/>
            <a:ext cx="6797381" cy="145186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EB98B62D-60BB-408B-B603-7340AE0735C2}" type="slidenum">
              <a:rPr lang="en-CA" altLang="en-US" smtClean="0">
                <a:latin typeface="Arial Narrow"/>
              </a:rPr>
              <a:pPr/>
              <a:t>‹#›</a:t>
            </a:fld>
            <a:endParaRPr lang="en-CA" alt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071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uestionanswer_icon_BBR.png" descr="/Volumes/Studio/WIP/ Seed/LHIN/3551 Branding Evolution/Proofs/IHSP 16 Programs_F/questionanswer_icon_BBR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7" y="2413385"/>
            <a:ext cx="8291061" cy="218884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EB98B62D-60BB-408B-B603-7340AE0735C2}" type="slidenum">
              <a:rPr lang="en-CA" altLang="en-US" smtClean="0">
                <a:latin typeface="Arial Narrow"/>
              </a:rPr>
              <a:pPr/>
              <a:t>‹#›</a:t>
            </a:fld>
            <a:endParaRPr lang="en-CA" alt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5931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1642" y="4972050"/>
            <a:ext cx="6560717" cy="1386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" y="1125390"/>
            <a:ext cx="7991606" cy="36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0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 slide (with photograp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07" y="70338"/>
            <a:ext cx="9050136" cy="545687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auto">
          <a:xfrm>
            <a:off x="52387" y="5424487"/>
            <a:ext cx="9048755" cy="1369484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 bwMode="auto">
          <a:xfrm>
            <a:off x="44379" y="666750"/>
            <a:ext cx="90567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48"/>
          <p:cNvSpPr/>
          <p:nvPr userDrawn="1"/>
        </p:nvSpPr>
        <p:spPr bwMode="auto">
          <a:xfrm>
            <a:off x="414338" y="3314586"/>
            <a:ext cx="8315325" cy="1638414"/>
          </a:xfrm>
          <a:prstGeom prst="rect">
            <a:avLst/>
          </a:prstGeom>
          <a:solidFill>
            <a:srgbClr val="0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15783"/>
            <a:ext cx="9144000" cy="830263"/>
          </a:xfrm>
          <a:prstGeom prst="rect">
            <a:avLst/>
          </a:prstGeom>
        </p:spPr>
        <p:txBody>
          <a:bodyPr anchor="t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altLang="en-US" noProof="0" dirty="0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3176" y="53027"/>
            <a:ext cx="9053565" cy="603320"/>
          </a:xfrm>
          <a:prstGeom prst="rect">
            <a:avLst/>
          </a:prstGeom>
          <a:solidFill>
            <a:srgbClr val="00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13470"/>
            <a:ext cx="9144000" cy="57491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ct val="0"/>
              </a:spcAft>
              <a:buFont typeface="Times" panose="02020603050405020304" pitchFamily="18" charset="0"/>
              <a:buNone/>
              <a:defRPr sz="2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CA" altLang="en-US" noProof="0" dirty="0" smtClean="0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r="36"/>
          <a:stretch/>
        </p:blipFill>
        <p:spPr>
          <a:xfrm>
            <a:off x="51006" y="54364"/>
            <a:ext cx="9054378" cy="847672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2388" y="5571944"/>
            <a:ext cx="9054353" cy="1420844"/>
            <a:chOff x="52388" y="5419544"/>
            <a:chExt cx="9054353" cy="1420844"/>
          </a:xfrm>
        </p:grpSpPr>
        <p:pic>
          <p:nvPicPr>
            <p:cNvPr id="14" name="Picture 13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1726" y="5423703"/>
              <a:ext cx="7105015" cy="141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3" r="58711"/>
            <a:stretch/>
          </p:blipFill>
          <p:spPr bwMode="auto">
            <a:xfrm>
              <a:off x="52388" y="5419544"/>
              <a:ext cx="1950731" cy="141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8932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 slide (with photograp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49" y="70338"/>
            <a:ext cx="9051493" cy="532820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auto">
          <a:xfrm>
            <a:off x="52387" y="5424487"/>
            <a:ext cx="9048755" cy="1369484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 bwMode="auto">
          <a:xfrm>
            <a:off x="44379" y="666750"/>
            <a:ext cx="90567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48"/>
          <p:cNvSpPr/>
          <p:nvPr userDrawn="1"/>
        </p:nvSpPr>
        <p:spPr bwMode="auto">
          <a:xfrm>
            <a:off x="414338" y="3314586"/>
            <a:ext cx="8315325" cy="1638414"/>
          </a:xfrm>
          <a:prstGeom prst="rect">
            <a:avLst/>
          </a:prstGeom>
          <a:solidFill>
            <a:srgbClr val="0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15783"/>
            <a:ext cx="9144000" cy="830263"/>
          </a:xfrm>
          <a:prstGeom prst="rect">
            <a:avLst/>
          </a:prstGeom>
        </p:spPr>
        <p:txBody>
          <a:bodyPr anchor="t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altLang="en-US" noProof="0" dirty="0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3176" y="53027"/>
            <a:ext cx="9053565" cy="603320"/>
          </a:xfrm>
          <a:prstGeom prst="rect">
            <a:avLst/>
          </a:prstGeom>
          <a:solidFill>
            <a:srgbClr val="00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13470"/>
            <a:ext cx="9144000" cy="57491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ct val="0"/>
              </a:spcAft>
              <a:buFont typeface="Times" panose="02020603050405020304" pitchFamily="18" charset="0"/>
              <a:buNone/>
              <a:defRPr sz="2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CA" altLang="en-US" noProof="0" dirty="0" smtClean="0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r="36"/>
          <a:stretch/>
        </p:blipFill>
        <p:spPr>
          <a:xfrm>
            <a:off x="51006" y="54364"/>
            <a:ext cx="9054378" cy="847672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2388" y="5571944"/>
            <a:ext cx="9054353" cy="1420844"/>
            <a:chOff x="52388" y="5419544"/>
            <a:chExt cx="9054353" cy="1420844"/>
          </a:xfrm>
        </p:grpSpPr>
        <p:pic>
          <p:nvPicPr>
            <p:cNvPr id="14" name="Picture 13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1726" y="5423703"/>
              <a:ext cx="7105015" cy="141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3" r="58711"/>
            <a:stretch/>
          </p:blipFill>
          <p:spPr bwMode="auto">
            <a:xfrm>
              <a:off x="52388" y="5419544"/>
              <a:ext cx="1950731" cy="141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9223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itle Slide (with photograp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7" y="53027"/>
            <a:ext cx="9061918" cy="6096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auto">
          <a:xfrm>
            <a:off x="52387" y="5424487"/>
            <a:ext cx="9048755" cy="1369484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 userDrawn="1"/>
        </p:nvCxnSpPr>
        <p:spPr bwMode="auto">
          <a:xfrm>
            <a:off x="44379" y="666750"/>
            <a:ext cx="90567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48"/>
          <p:cNvSpPr/>
          <p:nvPr userDrawn="1"/>
        </p:nvSpPr>
        <p:spPr bwMode="auto">
          <a:xfrm>
            <a:off x="414338" y="3314586"/>
            <a:ext cx="8315325" cy="1638414"/>
          </a:xfrm>
          <a:prstGeom prst="rect">
            <a:avLst/>
          </a:prstGeom>
          <a:solidFill>
            <a:srgbClr val="0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15783"/>
            <a:ext cx="9144000" cy="830263"/>
          </a:xfrm>
          <a:prstGeom prst="rect">
            <a:avLst/>
          </a:prstGeom>
        </p:spPr>
        <p:txBody>
          <a:bodyPr anchor="t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altLang="en-US" noProof="0" dirty="0" smtClean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3176" y="53027"/>
            <a:ext cx="9053565" cy="603320"/>
          </a:xfrm>
          <a:prstGeom prst="rect">
            <a:avLst/>
          </a:prstGeom>
          <a:solidFill>
            <a:srgbClr val="000000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3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13470"/>
            <a:ext cx="9144000" cy="57491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ct val="0"/>
              </a:spcAft>
              <a:buFont typeface="Times" panose="02020603050405020304" pitchFamily="18" charset="0"/>
              <a:buNone/>
              <a:defRPr sz="2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CA" altLang="en-US" noProof="0" dirty="0" smtClean="0"/>
              <a:t>Click to edit Master subtitle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r="36"/>
          <a:stretch/>
        </p:blipFill>
        <p:spPr>
          <a:xfrm>
            <a:off x="51006" y="54364"/>
            <a:ext cx="9054378" cy="847672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2388" y="5566578"/>
            <a:ext cx="9054353" cy="1422871"/>
            <a:chOff x="52388" y="5699928"/>
            <a:chExt cx="9054353" cy="1422871"/>
          </a:xfrm>
        </p:grpSpPr>
        <p:pic>
          <p:nvPicPr>
            <p:cNvPr id="14" name="Picture 13"/>
            <p:cNvPicPr/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01726" y="5699928"/>
              <a:ext cx="7105015" cy="141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/>
            <p:cNvPicPr/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3" r="58711"/>
            <a:stretch/>
          </p:blipFill>
          <p:spPr bwMode="auto">
            <a:xfrm>
              <a:off x="52388" y="5706114"/>
              <a:ext cx="1950731" cy="1416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044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9141" y="55142"/>
            <a:ext cx="9057600" cy="890019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" y="55143"/>
            <a:ext cx="9057600" cy="89291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49141" y="55143"/>
            <a:ext cx="9057600" cy="674359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9141" y="55143"/>
            <a:ext cx="9057600" cy="890018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9141" y="55143"/>
            <a:ext cx="9057600" cy="67435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49142" y="4771489"/>
            <a:ext cx="9057600" cy="460905"/>
            <a:chOff x="540" y="13103"/>
            <a:chExt cx="11177" cy="576"/>
          </a:xfrm>
        </p:grpSpPr>
        <p:grpSp>
          <p:nvGrpSpPr>
            <p:cNvPr id="11" name="Group 10"/>
            <p:cNvGrpSpPr>
              <a:grpSpLocks/>
            </p:cNvGrpSpPr>
            <p:nvPr userDrawn="1"/>
          </p:nvGrpSpPr>
          <p:grpSpPr bwMode="auto">
            <a:xfrm>
              <a:off x="540" y="13314"/>
              <a:ext cx="11175" cy="263"/>
              <a:chOff x="540" y="13314"/>
              <a:chExt cx="11175" cy="263"/>
            </a:xfrm>
          </p:grpSpPr>
          <p:sp>
            <p:nvSpPr>
              <p:cNvPr id="18" name="Freeform 17"/>
              <p:cNvSpPr>
                <a:spLocks/>
              </p:cNvSpPr>
              <p:nvPr userDrawn="1"/>
            </p:nvSpPr>
            <p:spPr bwMode="auto">
              <a:xfrm>
                <a:off x="540" y="13314"/>
                <a:ext cx="11175" cy="263"/>
              </a:xfrm>
              <a:custGeom>
                <a:avLst/>
                <a:gdLst>
                  <a:gd name="T0" fmla="+- 0 11709 540"/>
                  <a:gd name="T1" fmla="*/ T0 w 11175"/>
                  <a:gd name="T2" fmla="+- 0 13314 13314"/>
                  <a:gd name="T3" fmla="*/ 13314 h 263"/>
                  <a:gd name="T4" fmla="+- 0 11632 540"/>
                  <a:gd name="T5" fmla="*/ T4 w 11175"/>
                  <a:gd name="T6" fmla="+- 0 13329 13314"/>
                  <a:gd name="T7" fmla="*/ 13329 h 263"/>
                  <a:gd name="T8" fmla="+- 0 11572 540"/>
                  <a:gd name="T9" fmla="*/ T8 w 11175"/>
                  <a:gd name="T10" fmla="+- 0 13340 13314"/>
                  <a:gd name="T11" fmla="*/ 13340 h 263"/>
                  <a:gd name="T12" fmla="+- 0 11494 540"/>
                  <a:gd name="T13" fmla="*/ T12 w 11175"/>
                  <a:gd name="T14" fmla="+- 0 13352 13314"/>
                  <a:gd name="T15" fmla="*/ 13352 h 263"/>
                  <a:gd name="T16" fmla="+- 0 11397 540"/>
                  <a:gd name="T17" fmla="*/ T16 w 11175"/>
                  <a:gd name="T18" fmla="+- 0 13366 13314"/>
                  <a:gd name="T19" fmla="*/ 13366 h 263"/>
                  <a:gd name="T20" fmla="+- 0 11281 540"/>
                  <a:gd name="T21" fmla="*/ T20 w 11175"/>
                  <a:gd name="T22" fmla="+- 0 13382 13314"/>
                  <a:gd name="T23" fmla="*/ 13382 h 263"/>
                  <a:gd name="T24" fmla="+- 0 11144 540"/>
                  <a:gd name="T25" fmla="*/ T24 w 11175"/>
                  <a:gd name="T26" fmla="+- 0 13398 13314"/>
                  <a:gd name="T27" fmla="*/ 13398 h 263"/>
                  <a:gd name="T28" fmla="+- 0 10986 540"/>
                  <a:gd name="T29" fmla="*/ T28 w 11175"/>
                  <a:gd name="T30" fmla="+- 0 13416 13314"/>
                  <a:gd name="T31" fmla="*/ 13416 h 263"/>
                  <a:gd name="T32" fmla="+- 0 10807 540"/>
                  <a:gd name="T33" fmla="*/ T32 w 11175"/>
                  <a:gd name="T34" fmla="+- 0 13433 13314"/>
                  <a:gd name="T35" fmla="*/ 13433 h 263"/>
                  <a:gd name="T36" fmla="+- 0 10605 540"/>
                  <a:gd name="T37" fmla="*/ T36 w 11175"/>
                  <a:gd name="T38" fmla="+- 0 13451 13314"/>
                  <a:gd name="T39" fmla="*/ 13451 h 263"/>
                  <a:gd name="T40" fmla="+- 0 10381 540"/>
                  <a:gd name="T41" fmla="*/ T40 w 11175"/>
                  <a:gd name="T42" fmla="+- 0 13468 13314"/>
                  <a:gd name="T43" fmla="*/ 13468 h 263"/>
                  <a:gd name="T44" fmla="+- 0 9860 540"/>
                  <a:gd name="T45" fmla="*/ T44 w 11175"/>
                  <a:gd name="T46" fmla="+- 0 13500 13314"/>
                  <a:gd name="T47" fmla="*/ 13500 h 263"/>
                  <a:gd name="T48" fmla="+- 0 9239 540"/>
                  <a:gd name="T49" fmla="*/ T48 w 11175"/>
                  <a:gd name="T50" fmla="+- 0 13526 13314"/>
                  <a:gd name="T51" fmla="*/ 13526 h 263"/>
                  <a:gd name="T52" fmla="+- 0 8513 540"/>
                  <a:gd name="T53" fmla="*/ T52 w 11175"/>
                  <a:gd name="T54" fmla="+- 0 13544 13314"/>
                  <a:gd name="T55" fmla="*/ 13544 h 263"/>
                  <a:gd name="T56" fmla="+- 0 7675 540"/>
                  <a:gd name="T57" fmla="*/ T56 w 11175"/>
                  <a:gd name="T58" fmla="+- 0 13551 13314"/>
                  <a:gd name="T59" fmla="*/ 13551 h 263"/>
                  <a:gd name="T60" fmla="+- 0 540 540"/>
                  <a:gd name="T61" fmla="*/ T60 w 11175"/>
                  <a:gd name="T62" fmla="+- 0 13551 13314"/>
                  <a:gd name="T63" fmla="*/ 13551 h 263"/>
                  <a:gd name="T64" fmla="+- 0 540 540"/>
                  <a:gd name="T65" fmla="*/ T64 w 11175"/>
                  <a:gd name="T66" fmla="+- 0 13577 13314"/>
                  <a:gd name="T67" fmla="*/ 13577 h 263"/>
                  <a:gd name="T68" fmla="+- 0 7675 540"/>
                  <a:gd name="T69" fmla="*/ T68 w 11175"/>
                  <a:gd name="T70" fmla="+- 0 13577 13314"/>
                  <a:gd name="T71" fmla="*/ 13577 h 263"/>
                  <a:gd name="T72" fmla="+- 0 8514 540"/>
                  <a:gd name="T73" fmla="*/ T72 w 11175"/>
                  <a:gd name="T74" fmla="+- 0 13570 13314"/>
                  <a:gd name="T75" fmla="*/ 13570 h 263"/>
                  <a:gd name="T76" fmla="+- 0 9241 540"/>
                  <a:gd name="T77" fmla="*/ T76 w 11175"/>
                  <a:gd name="T78" fmla="+- 0 13552 13314"/>
                  <a:gd name="T79" fmla="*/ 13552 h 263"/>
                  <a:gd name="T80" fmla="+- 0 9863 540"/>
                  <a:gd name="T81" fmla="*/ T80 w 11175"/>
                  <a:gd name="T82" fmla="+- 0 13526 13314"/>
                  <a:gd name="T83" fmla="*/ 13526 h 263"/>
                  <a:gd name="T84" fmla="+- 0 10384 540"/>
                  <a:gd name="T85" fmla="*/ T84 w 11175"/>
                  <a:gd name="T86" fmla="+- 0 13494 13314"/>
                  <a:gd name="T87" fmla="*/ 13494 h 263"/>
                  <a:gd name="T88" fmla="+- 0 10609 540"/>
                  <a:gd name="T89" fmla="*/ T88 w 11175"/>
                  <a:gd name="T90" fmla="+- 0 13477 13314"/>
                  <a:gd name="T91" fmla="*/ 13477 h 263"/>
                  <a:gd name="T92" fmla="+- 0 10811 540"/>
                  <a:gd name="T93" fmla="*/ T92 w 11175"/>
                  <a:gd name="T94" fmla="+- 0 13459 13314"/>
                  <a:gd name="T95" fmla="*/ 13459 h 263"/>
                  <a:gd name="T96" fmla="+- 0 10991 540"/>
                  <a:gd name="T97" fmla="*/ T96 w 11175"/>
                  <a:gd name="T98" fmla="+- 0 13441 13314"/>
                  <a:gd name="T99" fmla="*/ 13441 h 263"/>
                  <a:gd name="T100" fmla="+- 0 11148 540"/>
                  <a:gd name="T101" fmla="*/ T100 w 11175"/>
                  <a:gd name="T102" fmla="+- 0 13424 13314"/>
                  <a:gd name="T103" fmla="*/ 13424 h 263"/>
                  <a:gd name="T104" fmla="+- 0 11285 540"/>
                  <a:gd name="T105" fmla="*/ T104 w 11175"/>
                  <a:gd name="T106" fmla="+- 0 13407 13314"/>
                  <a:gd name="T107" fmla="*/ 13407 h 263"/>
                  <a:gd name="T108" fmla="+- 0 11402 540"/>
                  <a:gd name="T109" fmla="*/ T108 w 11175"/>
                  <a:gd name="T110" fmla="+- 0 13392 13314"/>
                  <a:gd name="T111" fmla="*/ 13392 h 263"/>
                  <a:gd name="T112" fmla="+- 0 11499 540"/>
                  <a:gd name="T113" fmla="*/ T112 w 11175"/>
                  <a:gd name="T114" fmla="+- 0 13378 13314"/>
                  <a:gd name="T115" fmla="*/ 13378 h 263"/>
                  <a:gd name="T116" fmla="+- 0 11577 540"/>
                  <a:gd name="T117" fmla="*/ T116 w 11175"/>
                  <a:gd name="T118" fmla="+- 0 13365 13314"/>
                  <a:gd name="T119" fmla="*/ 13365 h 263"/>
                  <a:gd name="T120" fmla="+- 0 11637 540"/>
                  <a:gd name="T121" fmla="*/ T120 w 11175"/>
                  <a:gd name="T122" fmla="+- 0 13355 13314"/>
                  <a:gd name="T123" fmla="*/ 13355 h 263"/>
                  <a:gd name="T124" fmla="+- 0 11705 540"/>
                  <a:gd name="T125" fmla="*/ T124 w 11175"/>
                  <a:gd name="T126" fmla="+- 0 13342 13314"/>
                  <a:gd name="T127" fmla="*/ 13342 h 263"/>
                  <a:gd name="T128" fmla="+- 0 11715 540"/>
                  <a:gd name="T129" fmla="*/ T128 w 11175"/>
                  <a:gd name="T130" fmla="+- 0 13340 13314"/>
                  <a:gd name="T131" fmla="*/ 13340 h 263"/>
                  <a:gd name="T132" fmla="+- 0 11709 540"/>
                  <a:gd name="T133" fmla="*/ T132 w 11175"/>
                  <a:gd name="T134" fmla="+- 0 13314 13314"/>
                  <a:gd name="T135" fmla="*/ 13314 h 2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1175" h="263">
                    <a:moveTo>
                      <a:pt x="11169" y="0"/>
                    </a:moveTo>
                    <a:lnTo>
                      <a:pt x="11092" y="15"/>
                    </a:lnTo>
                    <a:lnTo>
                      <a:pt x="11032" y="26"/>
                    </a:lnTo>
                    <a:lnTo>
                      <a:pt x="10954" y="38"/>
                    </a:lnTo>
                    <a:lnTo>
                      <a:pt x="10857" y="52"/>
                    </a:lnTo>
                    <a:lnTo>
                      <a:pt x="10741" y="68"/>
                    </a:lnTo>
                    <a:lnTo>
                      <a:pt x="10604" y="84"/>
                    </a:lnTo>
                    <a:lnTo>
                      <a:pt x="10446" y="102"/>
                    </a:lnTo>
                    <a:lnTo>
                      <a:pt x="10267" y="119"/>
                    </a:lnTo>
                    <a:lnTo>
                      <a:pt x="10065" y="137"/>
                    </a:lnTo>
                    <a:lnTo>
                      <a:pt x="9841" y="154"/>
                    </a:lnTo>
                    <a:lnTo>
                      <a:pt x="9320" y="186"/>
                    </a:lnTo>
                    <a:lnTo>
                      <a:pt x="8699" y="212"/>
                    </a:lnTo>
                    <a:lnTo>
                      <a:pt x="7973" y="230"/>
                    </a:lnTo>
                    <a:lnTo>
                      <a:pt x="7135" y="237"/>
                    </a:lnTo>
                    <a:lnTo>
                      <a:pt x="0" y="237"/>
                    </a:lnTo>
                    <a:lnTo>
                      <a:pt x="0" y="263"/>
                    </a:lnTo>
                    <a:lnTo>
                      <a:pt x="7135" y="263"/>
                    </a:lnTo>
                    <a:lnTo>
                      <a:pt x="7974" y="256"/>
                    </a:lnTo>
                    <a:lnTo>
                      <a:pt x="8701" y="238"/>
                    </a:lnTo>
                    <a:lnTo>
                      <a:pt x="9323" y="212"/>
                    </a:lnTo>
                    <a:lnTo>
                      <a:pt x="9844" y="180"/>
                    </a:lnTo>
                    <a:lnTo>
                      <a:pt x="10069" y="163"/>
                    </a:lnTo>
                    <a:lnTo>
                      <a:pt x="10271" y="145"/>
                    </a:lnTo>
                    <a:lnTo>
                      <a:pt x="10451" y="127"/>
                    </a:lnTo>
                    <a:lnTo>
                      <a:pt x="10608" y="110"/>
                    </a:lnTo>
                    <a:lnTo>
                      <a:pt x="10745" y="93"/>
                    </a:lnTo>
                    <a:lnTo>
                      <a:pt x="10862" y="78"/>
                    </a:lnTo>
                    <a:lnTo>
                      <a:pt x="10959" y="64"/>
                    </a:lnTo>
                    <a:lnTo>
                      <a:pt x="11037" y="51"/>
                    </a:lnTo>
                    <a:lnTo>
                      <a:pt x="11097" y="41"/>
                    </a:lnTo>
                    <a:lnTo>
                      <a:pt x="11165" y="28"/>
                    </a:lnTo>
                    <a:lnTo>
                      <a:pt x="11175" y="26"/>
                    </a:lnTo>
                    <a:lnTo>
                      <a:pt x="11169" y="0"/>
                    </a:lnTo>
                    <a:close/>
                  </a:path>
                </a:pathLst>
              </a:custGeom>
              <a:solidFill>
                <a:srgbClr val="ADA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CA"/>
              </a:p>
            </p:txBody>
          </p:sp>
        </p:grp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540" y="13103"/>
              <a:ext cx="11177" cy="418"/>
              <a:chOff x="540" y="13103"/>
              <a:chExt cx="11177" cy="418"/>
            </a:xfrm>
          </p:grpSpPr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540" y="13103"/>
                <a:ext cx="11177" cy="418"/>
              </a:xfrm>
              <a:custGeom>
                <a:avLst/>
                <a:gdLst>
                  <a:gd name="T0" fmla="+- 0 11707 540"/>
                  <a:gd name="T1" fmla="*/ T0 w 11177"/>
                  <a:gd name="T2" fmla="+- 0 13103 13103"/>
                  <a:gd name="T3" fmla="*/ 13103 h 418"/>
                  <a:gd name="T4" fmla="+- 0 11627 540"/>
                  <a:gd name="T5" fmla="*/ T4 w 11177"/>
                  <a:gd name="T6" fmla="+- 0 13128 13103"/>
                  <a:gd name="T7" fmla="*/ 13128 h 418"/>
                  <a:gd name="T8" fmla="+- 0 11565 540"/>
                  <a:gd name="T9" fmla="*/ T8 w 11177"/>
                  <a:gd name="T10" fmla="+- 0 13145 13103"/>
                  <a:gd name="T11" fmla="*/ 13145 h 418"/>
                  <a:gd name="T12" fmla="+- 0 11485 540"/>
                  <a:gd name="T13" fmla="*/ T12 w 11177"/>
                  <a:gd name="T14" fmla="+- 0 13166 13103"/>
                  <a:gd name="T15" fmla="*/ 13166 h 418"/>
                  <a:gd name="T16" fmla="+- 0 11386 540"/>
                  <a:gd name="T17" fmla="*/ T16 w 11177"/>
                  <a:gd name="T18" fmla="+- 0 13189 13103"/>
                  <a:gd name="T19" fmla="*/ 13189 h 418"/>
                  <a:gd name="T20" fmla="+- 0 11267 540"/>
                  <a:gd name="T21" fmla="*/ T20 w 11177"/>
                  <a:gd name="T22" fmla="+- 0 13215 13103"/>
                  <a:gd name="T23" fmla="*/ 13215 h 418"/>
                  <a:gd name="T24" fmla="+- 0 11128 540"/>
                  <a:gd name="T25" fmla="*/ T24 w 11177"/>
                  <a:gd name="T26" fmla="+- 0 13243 13103"/>
                  <a:gd name="T27" fmla="*/ 13243 h 418"/>
                  <a:gd name="T28" fmla="+- 0 10968 540"/>
                  <a:gd name="T29" fmla="*/ T28 w 11177"/>
                  <a:gd name="T30" fmla="+- 0 13271 13103"/>
                  <a:gd name="T31" fmla="*/ 13271 h 418"/>
                  <a:gd name="T32" fmla="+- 0 10787 540"/>
                  <a:gd name="T33" fmla="*/ T32 w 11177"/>
                  <a:gd name="T34" fmla="+- 0 13300 13103"/>
                  <a:gd name="T35" fmla="*/ 13300 h 418"/>
                  <a:gd name="T36" fmla="+- 0 10584 540"/>
                  <a:gd name="T37" fmla="*/ T36 w 11177"/>
                  <a:gd name="T38" fmla="+- 0 13329 13103"/>
                  <a:gd name="T39" fmla="*/ 13329 h 418"/>
                  <a:gd name="T40" fmla="+- 0 10358 540"/>
                  <a:gd name="T41" fmla="*/ T40 w 11177"/>
                  <a:gd name="T42" fmla="+- 0 13358 13103"/>
                  <a:gd name="T43" fmla="*/ 13358 h 418"/>
                  <a:gd name="T44" fmla="+- 0 10109 540"/>
                  <a:gd name="T45" fmla="*/ T44 w 11177"/>
                  <a:gd name="T46" fmla="+- 0 13385 13103"/>
                  <a:gd name="T47" fmla="*/ 13385 h 418"/>
                  <a:gd name="T48" fmla="+- 0 9837 540"/>
                  <a:gd name="T49" fmla="*/ T48 w 11177"/>
                  <a:gd name="T50" fmla="+- 0 13411 13103"/>
                  <a:gd name="T51" fmla="*/ 13411 h 418"/>
                  <a:gd name="T52" fmla="+- 0 9541 540"/>
                  <a:gd name="T53" fmla="*/ T52 w 11177"/>
                  <a:gd name="T54" fmla="+- 0 13434 13103"/>
                  <a:gd name="T55" fmla="*/ 13434 h 418"/>
                  <a:gd name="T56" fmla="+- 0 9219 540"/>
                  <a:gd name="T57" fmla="*/ T56 w 11177"/>
                  <a:gd name="T58" fmla="+- 0 13454 13103"/>
                  <a:gd name="T59" fmla="*/ 13454 h 418"/>
                  <a:gd name="T60" fmla="+- 0 8873 540"/>
                  <a:gd name="T61" fmla="*/ T60 w 11177"/>
                  <a:gd name="T62" fmla="+- 0 13471 13103"/>
                  <a:gd name="T63" fmla="*/ 13471 h 418"/>
                  <a:gd name="T64" fmla="+- 0 8500 540"/>
                  <a:gd name="T65" fmla="*/ T64 w 11177"/>
                  <a:gd name="T66" fmla="+- 0 13484 13103"/>
                  <a:gd name="T67" fmla="*/ 13484 h 418"/>
                  <a:gd name="T68" fmla="+- 0 8101 540"/>
                  <a:gd name="T69" fmla="*/ T68 w 11177"/>
                  <a:gd name="T70" fmla="+- 0 13492 13103"/>
                  <a:gd name="T71" fmla="*/ 13492 h 418"/>
                  <a:gd name="T72" fmla="+- 0 7675 540"/>
                  <a:gd name="T73" fmla="*/ T72 w 11177"/>
                  <a:gd name="T74" fmla="+- 0 13494 13103"/>
                  <a:gd name="T75" fmla="*/ 13494 h 418"/>
                  <a:gd name="T76" fmla="+- 0 540 540"/>
                  <a:gd name="T77" fmla="*/ T76 w 11177"/>
                  <a:gd name="T78" fmla="+- 0 13494 13103"/>
                  <a:gd name="T79" fmla="*/ 13494 h 418"/>
                  <a:gd name="T80" fmla="+- 0 540 540"/>
                  <a:gd name="T81" fmla="*/ T80 w 11177"/>
                  <a:gd name="T82" fmla="+- 0 13521 13103"/>
                  <a:gd name="T83" fmla="*/ 13521 h 418"/>
                  <a:gd name="T84" fmla="+- 0 7675 540"/>
                  <a:gd name="T85" fmla="*/ T84 w 11177"/>
                  <a:gd name="T86" fmla="+- 0 13521 13103"/>
                  <a:gd name="T87" fmla="*/ 13521 h 418"/>
                  <a:gd name="T88" fmla="+- 0 8102 540"/>
                  <a:gd name="T89" fmla="*/ T88 w 11177"/>
                  <a:gd name="T90" fmla="+- 0 13518 13103"/>
                  <a:gd name="T91" fmla="*/ 13518 h 418"/>
                  <a:gd name="T92" fmla="+- 0 8502 540"/>
                  <a:gd name="T93" fmla="*/ T92 w 11177"/>
                  <a:gd name="T94" fmla="+- 0 13510 13103"/>
                  <a:gd name="T95" fmla="*/ 13510 h 418"/>
                  <a:gd name="T96" fmla="+- 0 8875 540"/>
                  <a:gd name="T97" fmla="*/ T96 w 11177"/>
                  <a:gd name="T98" fmla="+- 0 13497 13103"/>
                  <a:gd name="T99" fmla="*/ 13497 h 418"/>
                  <a:gd name="T100" fmla="+- 0 9222 540"/>
                  <a:gd name="T101" fmla="*/ T100 w 11177"/>
                  <a:gd name="T102" fmla="+- 0 13480 13103"/>
                  <a:gd name="T103" fmla="*/ 13480 h 418"/>
                  <a:gd name="T104" fmla="+- 0 9544 540"/>
                  <a:gd name="T105" fmla="*/ T104 w 11177"/>
                  <a:gd name="T106" fmla="+- 0 13460 13103"/>
                  <a:gd name="T107" fmla="*/ 13460 h 418"/>
                  <a:gd name="T108" fmla="+- 0 9841 540"/>
                  <a:gd name="T109" fmla="*/ T108 w 11177"/>
                  <a:gd name="T110" fmla="+- 0 13436 13103"/>
                  <a:gd name="T111" fmla="*/ 13436 h 418"/>
                  <a:gd name="T112" fmla="+- 0 10114 540"/>
                  <a:gd name="T113" fmla="*/ T112 w 11177"/>
                  <a:gd name="T114" fmla="+- 0 13411 13103"/>
                  <a:gd name="T115" fmla="*/ 13411 h 418"/>
                  <a:gd name="T116" fmla="+- 0 10364 540"/>
                  <a:gd name="T117" fmla="*/ T116 w 11177"/>
                  <a:gd name="T118" fmla="+- 0 13383 13103"/>
                  <a:gd name="T119" fmla="*/ 13383 h 418"/>
                  <a:gd name="T120" fmla="+- 0 10590 540"/>
                  <a:gd name="T121" fmla="*/ T120 w 11177"/>
                  <a:gd name="T122" fmla="+- 0 13355 13103"/>
                  <a:gd name="T123" fmla="*/ 13355 h 418"/>
                  <a:gd name="T124" fmla="+- 0 10793 540"/>
                  <a:gd name="T125" fmla="*/ T124 w 11177"/>
                  <a:gd name="T126" fmla="+- 0 13326 13103"/>
                  <a:gd name="T127" fmla="*/ 13326 h 418"/>
                  <a:gd name="T128" fmla="+- 0 10975 540"/>
                  <a:gd name="T129" fmla="*/ T128 w 11177"/>
                  <a:gd name="T130" fmla="+- 0 13296 13103"/>
                  <a:gd name="T131" fmla="*/ 13296 h 418"/>
                  <a:gd name="T132" fmla="+- 0 11135 540"/>
                  <a:gd name="T133" fmla="*/ T132 w 11177"/>
                  <a:gd name="T134" fmla="+- 0 13268 13103"/>
                  <a:gd name="T135" fmla="*/ 13268 h 418"/>
                  <a:gd name="T136" fmla="+- 0 11275 540"/>
                  <a:gd name="T137" fmla="*/ T136 w 11177"/>
                  <a:gd name="T138" fmla="+- 0 13240 13103"/>
                  <a:gd name="T139" fmla="*/ 13240 h 418"/>
                  <a:gd name="T140" fmla="+- 0 11394 540"/>
                  <a:gd name="T141" fmla="*/ T140 w 11177"/>
                  <a:gd name="T142" fmla="+- 0 13214 13103"/>
                  <a:gd name="T143" fmla="*/ 13214 h 418"/>
                  <a:gd name="T144" fmla="+- 0 11493 540"/>
                  <a:gd name="T145" fmla="*/ T144 w 11177"/>
                  <a:gd name="T146" fmla="+- 0 13191 13103"/>
                  <a:gd name="T147" fmla="*/ 13191 h 418"/>
                  <a:gd name="T148" fmla="+- 0 11574 540"/>
                  <a:gd name="T149" fmla="*/ T148 w 11177"/>
                  <a:gd name="T150" fmla="+- 0 13170 13103"/>
                  <a:gd name="T151" fmla="*/ 13170 h 418"/>
                  <a:gd name="T152" fmla="+- 0 11636 540"/>
                  <a:gd name="T153" fmla="*/ T152 w 11177"/>
                  <a:gd name="T154" fmla="+- 0 13153 13103"/>
                  <a:gd name="T155" fmla="*/ 13153 h 418"/>
                  <a:gd name="T156" fmla="+- 0 11706 540"/>
                  <a:gd name="T157" fmla="*/ T156 w 11177"/>
                  <a:gd name="T158" fmla="+- 0 13131 13103"/>
                  <a:gd name="T159" fmla="*/ 13131 h 418"/>
                  <a:gd name="T160" fmla="+- 0 11716 540"/>
                  <a:gd name="T161" fmla="*/ T160 w 11177"/>
                  <a:gd name="T162" fmla="+- 0 13128 13103"/>
                  <a:gd name="T163" fmla="*/ 13128 h 418"/>
                  <a:gd name="T164" fmla="+- 0 11707 540"/>
                  <a:gd name="T165" fmla="*/ T164 w 11177"/>
                  <a:gd name="T166" fmla="+- 0 13103 13103"/>
                  <a:gd name="T167" fmla="*/ 13103 h 4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11177" h="418">
                    <a:moveTo>
                      <a:pt x="11167" y="0"/>
                    </a:moveTo>
                    <a:lnTo>
                      <a:pt x="11087" y="25"/>
                    </a:lnTo>
                    <a:lnTo>
                      <a:pt x="11025" y="42"/>
                    </a:lnTo>
                    <a:lnTo>
                      <a:pt x="10945" y="63"/>
                    </a:lnTo>
                    <a:lnTo>
                      <a:pt x="10846" y="86"/>
                    </a:lnTo>
                    <a:lnTo>
                      <a:pt x="10727" y="112"/>
                    </a:lnTo>
                    <a:lnTo>
                      <a:pt x="10588" y="140"/>
                    </a:lnTo>
                    <a:lnTo>
                      <a:pt x="10428" y="168"/>
                    </a:lnTo>
                    <a:lnTo>
                      <a:pt x="10247" y="197"/>
                    </a:lnTo>
                    <a:lnTo>
                      <a:pt x="10044" y="226"/>
                    </a:lnTo>
                    <a:lnTo>
                      <a:pt x="9818" y="255"/>
                    </a:lnTo>
                    <a:lnTo>
                      <a:pt x="9569" y="282"/>
                    </a:lnTo>
                    <a:lnTo>
                      <a:pt x="9297" y="308"/>
                    </a:lnTo>
                    <a:lnTo>
                      <a:pt x="9001" y="331"/>
                    </a:lnTo>
                    <a:lnTo>
                      <a:pt x="8679" y="351"/>
                    </a:lnTo>
                    <a:lnTo>
                      <a:pt x="8333" y="368"/>
                    </a:lnTo>
                    <a:lnTo>
                      <a:pt x="7960" y="381"/>
                    </a:lnTo>
                    <a:lnTo>
                      <a:pt x="7561" y="389"/>
                    </a:lnTo>
                    <a:lnTo>
                      <a:pt x="7135" y="391"/>
                    </a:lnTo>
                    <a:lnTo>
                      <a:pt x="0" y="391"/>
                    </a:lnTo>
                    <a:lnTo>
                      <a:pt x="0" y="418"/>
                    </a:lnTo>
                    <a:lnTo>
                      <a:pt x="7135" y="418"/>
                    </a:lnTo>
                    <a:lnTo>
                      <a:pt x="7562" y="415"/>
                    </a:lnTo>
                    <a:lnTo>
                      <a:pt x="7962" y="407"/>
                    </a:lnTo>
                    <a:lnTo>
                      <a:pt x="8335" y="394"/>
                    </a:lnTo>
                    <a:lnTo>
                      <a:pt x="8682" y="377"/>
                    </a:lnTo>
                    <a:lnTo>
                      <a:pt x="9004" y="357"/>
                    </a:lnTo>
                    <a:lnTo>
                      <a:pt x="9301" y="333"/>
                    </a:lnTo>
                    <a:lnTo>
                      <a:pt x="9574" y="308"/>
                    </a:lnTo>
                    <a:lnTo>
                      <a:pt x="9824" y="280"/>
                    </a:lnTo>
                    <a:lnTo>
                      <a:pt x="10050" y="252"/>
                    </a:lnTo>
                    <a:lnTo>
                      <a:pt x="10253" y="223"/>
                    </a:lnTo>
                    <a:lnTo>
                      <a:pt x="10435" y="193"/>
                    </a:lnTo>
                    <a:lnTo>
                      <a:pt x="10595" y="165"/>
                    </a:lnTo>
                    <a:lnTo>
                      <a:pt x="10735" y="137"/>
                    </a:lnTo>
                    <a:lnTo>
                      <a:pt x="10854" y="111"/>
                    </a:lnTo>
                    <a:lnTo>
                      <a:pt x="10953" y="88"/>
                    </a:lnTo>
                    <a:lnTo>
                      <a:pt x="11034" y="67"/>
                    </a:lnTo>
                    <a:lnTo>
                      <a:pt x="11096" y="50"/>
                    </a:lnTo>
                    <a:lnTo>
                      <a:pt x="11166" y="28"/>
                    </a:lnTo>
                    <a:lnTo>
                      <a:pt x="11176" y="25"/>
                    </a:lnTo>
                    <a:lnTo>
                      <a:pt x="11167" y="0"/>
                    </a:lnTo>
                    <a:close/>
                  </a:path>
                </a:pathLst>
              </a:custGeom>
              <a:solidFill>
                <a:srgbClr val="D7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CA"/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540" y="13677"/>
              <a:ext cx="11172" cy="2"/>
              <a:chOff x="540" y="13677"/>
              <a:chExt cx="11172" cy="2"/>
            </a:xfrm>
          </p:grpSpPr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>
                <a:off x="540" y="13677"/>
                <a:ext cx="11172" cy="2"/>
              </a:xfrm>
              <a:custGeom>
                <a:avLst/>
                <a:gdLst>
                  <a:gd name="T0" fmla="+- 0 540 540"/>
                  <a:gd name="T1" fmla="*/ T0 w 11172"/>
                  <a:gd name="T2" fmla="+- 0 11712 540"/>
                  <a:gd name="T3" fmla="*/ T2 w 11172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172">
                    <a:moveTo>
                      <a:pt x="0" y="0"/>
                    </a:moveTo>
                    <a:lnTo>
                      <a:pt x="11172" y="0"/>
                    </a:lnTo>
                  </a:path>
                </a:pathLst>
              </a:custGeom>
              <a:noFill/>
              <a:ln w="17780">
                <a:solidFill>
                  <a:srgbClr val="231F2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CA"/>
              </a:p>
            </p:txBody>
          </p:sp>
        </p:grp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540" y="13506"/>
              <a:ext cx="11174" cy="128"/>
              <a:chOff x="540" y="13506"/>
              <a:chExt cx="11174" cy="128"/>
            </a:xfrm>
          </p:grpSpPr>
          <p:sp>
            <p:nvSpPr>
              <p:cNvPr id="15" name="Freeform 14"/>
              <p:cNvSpPr>
                <a:spLocks/>
              </p:cNvSpPr>
              <p:nvPr userDrawn="1"/>
            </p:nvSpPr>
            <p:spPr bwMode="auto">
              <a:xfrm>
                <a:off x="540" y="13506"/>
                <a:ext cx="11174" cy="128"/>
              </a:xfrm>
              <a:custGeom>
                <a:avLst/>
                <a:gdLst>
                  <a:gd name="T0" fmla="+- 0 11710 540"/>
                  <a:gd name="T1" fmla="*/ T0 w 11174"/>
                  <a:gd name="T2" fmla="+- 0 13506 13506"/>
                  <a:gd name="T3" fmla="*/ 13506 h 128"/>
                  <a:gd name="T4" fmla="+- 0 11639 540"/>
                  <a:gd name="T5" fmla="*/ T4 w 11174"/>
                  <a:gd name="T6" fmla="+- 0 13512 13506"/>
                  <a:gd name="T7" fmla="*/ 13512 h 128"/>
                  <a:gd name="T8" fmla="+- 0 11510 540"/>
                  <a:gd name="T9" fmla="*/ T8 w 11174"/>
                  <a:gd name="T10" fmla="+- 0 13522 13506"/>
                  <a:gd name="T11" fmla="*/ 13522 h 128"/>
                  <a:gd name="T12" fmla="+- 0 11176 540"/>
                  <a:gd name="T13" fmla="*/ T12 w 11174"/>
                  <a:gd name="T14" fmla="+- 0 13542 13506"/>
                  <a:gd name="T15" fmla="*/ 13542 h 128"/>
                  <a:gd name="T16" fmla="+- 0 10649 540"/>
                  <a:gd name="T17" fmla="*/ T16 w 11174"/>
                  <a:gd name="T18" fmla="+- 0 13565 13506"/>
                  <a:gd name="T19" fmla="*/ 13565 h 128"/>
                  <a:gd name="T20" fmla="+- 0 9607 540"/>
                  <a:gd name="T21" fmla="*/ T20 w 11174"/>
                  <a:gd name="T22" fmla="+- 0 13592 13506"/>
                  <a:gd name="T23" fmla="*/ 13592 h 128"/>
                  <a:gd name="T24" fmla="+- 0 7675 540"/>
                  <a:gd name="T25" fmla="*/ T24 w 11174"/>
                  <a:gd name="T26" fmla="+- 0 13607 13506"/>
                  <a:gd name="T27" fmla="*/ 13607 h 128"/>
                  <a:gd name="T28" fmla="+- 0 540 540"/>
                  <a:gd name="T29" fmla="*/ T28 w 11174"/>
                  <a:gd name="T30" fmla="+- 0 13607 13506"/>
                  <a:gd name="T31" fmla="*/ 13607 h 128"/>
                  <a:gd name="T32" fmla="+- 0 540 540"/>
                  <a:gd name="T33" fmla="*/ T32 w 11174"/>
                  <a:gd name="T34" fmla="+- 0 13633 13506"/>
                  <a:gd name="T35" fmla="*/ 13633 h 128"/>
                  <a:gd name="T36" fmla="+- 0 7675 540"/>
                  <a:gd name="T37" fmla="*/ T36 w 11174"/>
                  <a:gd name="T38" fmla="+- 0 13633 13506"/>
                  <a:gd name="T39" fmla="*/ 13633 h 128"/>
                  <a:gd name="T40" fmla="+- 0 9609 540"/>
                  <a:gd name="T41" fmla="*/ T40 w 11174"/>
                  <a:gd name="T42" fmla="+- 0 13618 13506"/>
                  <a:gd name="T43" fmla="*/ 13618 h 128"/>
                  <a:gd name="T44" fmla="+- 0 10651 540"/>
                  <a:gd name="T45" fmla="*/ T44 w 11174"/>
                  <a:gd name="T46" fmla="+- 0 13591 13506"/>
                  <a:gd name="T47" fmla="*/ 13591 h 128"/>
                  <a:gd name="T48" fmla="+- 0 11178 540"/>
                  <a:gd name="T49" fmla="*/ T48 w 11174"/>
                  <a:gd name="T50" fmla="+- 0 13568 13506"/>
                  <a:gd name="T51" fmla="*/ 13568 h 128"/>
                  <a:gd name="T52" fmla="+- 0 11513 540"/>
                  <a:gd name="T53" fmla="*/ T52 w 11174"/>
                  <a:gd name="T54" fmla="+- 0 13548 13506"/>
                  <a:gd name="T55" fmla="*/ 13548 h 128"/>
                  <a:gd name="T56" fmla="+- 0 11642 540"/>
                  <a:gd name="T57" fmla="*/ T56 w 11174"/>
                  <a:gd name="T58" fmla="+- 0 13538 13506"/>
                  <a:gd name="T59" fmla="*/ 13538 h 128"/>
                  <a:gd name="T60" fmla="+- 0 11705 540"/>
                  <a:gd name="T61" fmla="*/ T60 w 11174"/>
                  <a:gd name="T62" fmla="+- 0 13533 13506"/>
                  <a:gd name="T63" fmla="*/ 13533 h 128"/>
                  <a:gd name="T64" fmla="+- 0 11713 540"/>
                  <a:gd name="T65" fmla="*/ T64 w 11174"/>
                  <a:gd name="T66" fmla="+- 0 13532 13506"/>
                  <a:gd name="T67" fmla="*/ 13532 h 128"/>
                  <a:gd name="T68" fmla="+- 0 11710 540"/>
                  <a:gd name="T69" fmla="*/ T68 w 11174"/>
                  <a:gd name="T70" fmla="+- 0 13506 13506"/>
                  <a:gd name="T71" fmla="*/ 13506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11174" h="128">
                    <a:moveTo>
                      <a:pt x="11170" y="0"/>
                    </a:moveTo>
                    <a:lnTo>
                      <a:pt x="11099" y="6"/>
                    </a:lnTo>
                    <a:lnTo>
                      <a:pt x="10970" y="16"/>
                    </a:lnTo>
                    <a:lnTo>
                      <a:pt x="10636" y="36"/>
                    </a:lnTo>
                    <a:lnTo>
                      <a:pt x="10109" y="59"/>
                    </a:lnTo>
                    <a:lnTo>
                      <a:pt x="9067" y="86"/>
                    </a:lnTo>
                    <a:lnTo>
                      <a:pt x="7135" y="101"/>
                    </a:lnTo>
                    <a:lnTo>
                      <a:pt x="0" y="101"/>
                    </a:lnTo>
                    <a:lnTo>
                      <a:pt x="0" y="127"/>
                    </a:lnTo>
                    <a:lnTo>
                      <a:pt x="7135" y="127"/>
                    </a:lnTo>
                    <a:lnTo>
                      <a:pt x="9069" y="112"/>
                    </a:lnTo>
                    <a:lnTo>
                      <a:pt x="10111" y="85"/>
                    </a:lnTo>
                    <a:lnTo>
                      <a:pt x="10638" y="62"/>
                    </a:lnTo>
                    <a:lnTo>
                      <a:pt x="10973" y="42"/>
                    </a:lnTo>
                    <a:lnTo>
                      <a:pt x="11102" y="32"/>
                    </a:lnTo>
                    <a:lnTo>
                      <a:pt x="11165" y="27"/>
                    </a:lnTo>
                    <a:lnTo>
                      <a:pt x="11173" y="26"/>
                    </a:lnTo>
                    <a:lnTo>
                      <a:pt x="11170" y="0"/>
                    </a:lnTo>
                    <a:close/>
                  </a:path>
                </a:pathLst>
              </a:custGeom>
              <a:solidFill>
                <a:srgbClr val="808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CA"/>
              </a:p>
            </p:txBody>
          </p:sp>
        </p:grpSp>
      </p:grpSp>
      <p:pic>
        <p:nvPicPr>
          <p:cNvPr id="19" name="Picture 18" descr="Symbol of the Government of Ontario | Local Health Integration Network&#10;&#10;Symbole du gouvernement de l'Ontario | Réseau local d'intégration des services de santé" title="Symbol of the Government of Ontario | Local Health Integration Net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47" y="5413375"/>
            <a:ext cx="1676274" cy="10445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" y="71445"/>
            <a:ext cx="9028194" cy="890018"/>
          </a:xfrm>
          <a:prstGeom prst="rect">
            <a:avLst/>
          </a:prstGeom>
        </p:spPr>
      </p:pic>
      <p:sp>
        <p:nvSpPr>
          <p:cNvPr id="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43163"/>
            <a:ext cx="9144000" cy="830263"/>
          </a:xfrm>
          <a:prstGeom prst="rect">
            <a:avLst/>
          </a:prstGeom>
        </p:spPr>
        <p:txBody>
          <a:bodyPr anchor="t"/>
          <a:lstStyle>
            <a:lvl1pPr algn="ctr">
              <a:defRPr sz="5000"/>
            </a:lvl1pPr>
          </a:lstStyle>
          <a:p>
            <a:pPr lvl="0"/>
            <a:r>
              <a:rPr lang="en-CA" altLang="en-US" noProof="0" dirty="0" smtClean="0"/>
              <a:t>Click to edit Master title style</a:t>
            </a:r>
          </a:p>
        </p:txBody>
      </p:sp>
      <p:sp>
        <p:nvSpPr>
          <p:cNvPr id="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27388"/>
            <a:ext cx="9144000" cy="1584325"/>
          </a:xfrm>
          <a:prstGeom prst="rect">
            <a:avLst/>
          </a:prstGeom>
        </p:spPr>
        <p:txBody>
          <a:bodyPr/>
          <a:lstStyle>
            <a:lvl1pPr marL="0" indent="0" algn="ctr">
              <a:spcAft>
                <a:spcPct val="0"/>
              </a:spcAft>
              <a:buFont typeface="Times" panose="02020603050405020304" pitchFamily="18" charset="0"/>
              <a:buNone/>
              <a:defRPr sz="2200" b="0" i="0">
                <a:latin typeface="Arial Narrow"/>
                <a:cs typeface="Arial Narrow"/>
              </a:defRPr>
            </a:lvl1pPr>
          </a:lstStyle>
          <a:p>
            <a:pPr lvl="0"/>
            <a:r>
              <a:rPr lang="en-CA" alt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9237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7375"/>
            <a:ext cx="7772400" cy="548640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1261871"/>
            <a:ext cx="7772400" cy="4906699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CA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EB98B62D-60BB-408B-B603-7340AE0735C2}" type="slidenum">
              <a:rPr lang="en-CA" altLang="en-US" smtClean="0">
                <a:latin typeface="Arial Narrow"/>
              </a:rPr>
              <a:pPr/>
              <a:t>‹#›</a:t>
            </a:fld>
            <a:endParaRPr lang="en-CA" alt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350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7375"/>
            <a:ext cx="7772400" cy="534924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EB98B62D-60BB-408B-B603-7340AE0735C2}" type="slidenum">
              <a:rPr lang="en-CA" altLang="en-US" smtClean="0">
                <a:latin typeface="Arial Narrow"/>
              </a:rPr>
              <a:pPr/>
              <a:t>‹#›</a:t>
            </a:fld>
            <a:endParaRPr lang="en-CA" alt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2961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056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EB98B62D-60BB-408B-B603-7340AE0735C2}" type="slidenum">
              <a:rPr lang="en-CA" altLang="en-US" smtClean="0">
                <a:latin typeface="Arial Narrow"/>
              </a:rPr>
              <a:pPr/>
              <a:t>‹#›</a:t>
            </a:fld>
            <a:endParaRPr lang="en-CA" alt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6885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7375"/>
            <a:ext cx="7772400" cy="548640"/>
          </a:xfrm>
          <a:prstGeom prst="rect">
            <a:avLst/>
          </a:prstGeo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61872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1261872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CA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fld id="{EB98B62D-60BB-408B-B603-7340AE0735C2}" type="slidenum">
              <a:rPr lang="en-CA" altLang="en-US" smtClean="0">
                <a:latin typeface="Arial Narrow"/>
              </a:rPr>
              <a:pPr/>
              <a:t>‹#›</a:t>
            </a:fld>
            <a:endParaRPr lang="en-CA" alt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41582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45246" y="52390"/>
            <a:ext cx="9058275" cy="286279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246" y="52389"/>
            <a:ext cx="9058275" cy="67463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45244" y="52388"/>
            <a:ext cx="9039489" cy="286279"/>
          </a:xfrm>
          <a:prstGeom prst="rect">
            <a:avLst/>
          </a:prstGeom>
          <a:solidFill>
            <a:srgbClr val="D2492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5244" y="52387"/>
            <a:ext cx="9058275" cy="674634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  <p:sldLayoutId id="2147483728" r:id="rId3"/>
    <p:sldLayoutId id="2147483726" r:id="rId4"/>
    <p:sldLayoutId id="2147483724" r:id="rId5"/>
    <p:sldLayoutId id="2147483710" r:id="rId6"/>
    <p:sldLayoutId id="2147483714" r:id="rId7"/>
    <p:sldLayoutId id="2147483711" r:id="rId8"/>
    <p:sldLayoutId id="2147483712" r:id="rId9"/>
    <p:sldLayoutId id="2147483718" r:id="rId10"/>
    <p:sldLayoutId id="2147483723" r:id="rId11"/>
    <p:sldLayoutId id="2147483721" r:id="rId12"/>
    <p:sldLayoutId id="2147483722" r:id="rId13"/>
    <p:sldLayoutId id="2147483720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D249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anose="020B0606020202030204" pitchFamily="34" charset="0"/>
        </a:defRPr>
      </a:lvl9pPr>
    </p:titleStyle>
    <p:bodyStyle>
      <a:lvl1pPr marL="460375" indent="-460375" algn="l" rtl="0" eaLnBrk="1" fontAlgn="base" hangingPunct="1">
        <a:spcBef>
          <a:spcPct val="0"/>
        </a:spcBef>
        <a:spcAft>
          <a:spcPct val="100000"/>
        </a:spcAft>
        <a:buClr>
          <a:srgbClr val="D2492A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860425" indent="-285750" algn="l" rtl="0" eaLnBrk="1" fontAlgn="base" hangingPunct="1">
        <a:spcBef>
          <a:spcPct val="20000"/>
        </a:spcBef>
        <a:spcAft>
          <a:spcPct val="0"/>
        </a:spcAft>
        <a:buClr>
          <a:srgbClr val="D2492A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03325" indent="-228600" algn="l" rtl="0" eaLnBrk="1" fontAlgn="base" hangingPunct="1">
        <a:spcBef>
          <a:spcPct val="20000"/>
        </a:spcBef>
        <a:spcAft>
          <a:spcPct val="0"/>
        </a:spcAft>
        <a:buClr>
          <a:srgbClr val="D2492A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2492A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2492A"/>
        </a:buClr>
        <a:buFont typeface="Times" panose="02020603050405020304" pitchFamily="18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Wound Infections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33" y="5297715"/>
            <a:ext cx="1082303" cy="140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Healthy individuals with acute wounds present with OVERT or CLASSIC signs and symptoms of infection</a:t>
            </a:r>
          </a:p>
          <a:p>
            <a:r>
              <a:rPr lang="en-US" dirty="0" smtClean="0"/>
              <a:t>Immunocompromised and those with chronic wounds: SUBTLE or COVERT</a:t>
            </a:r>
          </a:p>
          <a:p>
            <a:r>
              <a:rPr lang="en-US" dirty="0" smtClean="0"/>
              <a:t>Friable, bright red granulation tissue</a:t>
            </a:r>
          </a:p>
          <a:p>
            <a:r>
              <a:rPr lang="en-US" dirty="0" smtClean="0"/>
              <a:t>Increasing </a:t>
            </a:r>
            <a:r>
              <a:rPr lang="en-US" dirty="0" err="1" smtClean="0"/>
              <a:t>malodour</a:t>
            </a:r>
            <a:endParaRPr lang="en-US" dirty="0" smtClean="0"/>
          </a:p>
          <a:p>
            <a:r>
              <a:rPr lang="en-US" dirty="0" smtClean="0"/>
              <a:t>New or increasing pain or change in sensation</a:t>
            </a:r>
          </a:p>
          <a:p>
            <a:r>
              <a:rPr lang="en-US" dirty="0" smtClean="0"/>
              <a:t>Epithelial bridging and pocketing in granulation tissue</a:t>
            </a:r>
          </a:p>
          <a:p>
            <a:r>
              <a:rPr lang="en-US" dirty="0" smtClean="0"/>
              <a:t>Delayed wound healing beyond expectations</a:t>
            </a:r>
          </a:p>
          <a:p>
            <a:r>
              <a:rPr lang="en-US" dirty="0" smtClean="0"/>
              <a:t>Wound breakdown/enlargement or new ulcerations in </a:t>
            </a:r>
            <a:r>
              <a:rPr lang="en-US" dirty="0" err="1" smtClean="0"/>
              <a:t>periwound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6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NERDS (local infection)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Non-Healing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wounds that are not 20-40% smaller in 4 weeks according to patient history or existing documentation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Exudative Wound: </a:t>
            </a:r>
            <a:r>
              <a:rPr lang="en-US" dirty="0" smtClean="0"/>
              <a:t>Increase in wound exudate can be indicative of bacterial pro-inflammatory damage and leads to </a:t>
            </a:r>
            <a:r>
              <a:rPr lang="en-US" dirty="0" err="1" smtClean="0"/>
              <a:t>periwound</a:t>
            </a:r>
            <a:r>
              <a:rPr lang="en-US" dirty="0" smtClean="0"/>
              <a:t> maceration. More than 50% of the dressing stained with exudate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 and Bleeding Wound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wound bed tissue is bright red with exuberant granulation tissue. Tissue bleeds easily with gentle manipulation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Debris: </a:t>
            </a:r>
            <a:r>
              <a:rPr lang="en-US" dirty="0" smtClean="0"/>
              <a:t>presence of </a:t>
            </a:r>
            <a:r>
              <a:rPr lang="en-US" dirty="0" err="1" smtClean="0"/>
              <a:t>discoloured</a:t>
            </a:r>
            <a:r>
              <a:rPr lang="en-US" dirty="0" smtClean="0"/>
              <a:t> granulation tissue, slough, and necrotic tissue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Smell from the wound</a:t>
            </a:r>
            <a:r>
              <a:rPr lang="en-US" dirty="0" smtClean="0"/>
              <a:t>: unpleasant or sweet, sickening </a:t>
            </a:r>
            <a:r>
              <a:rPr lang="en-US" dirty="0" err="1" smtClean="0"/>
              <a:t>odour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399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STONEES (Spreading Infection)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Size is bigger</a:t>
            </a:r>
            <a:r>
              <a:rPr lang="en-US" dirty="0" smtClean="0"/>
              <a:t>: wound increasing in size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Temperature increased</a:t>
            </a:r>
            <a:r>
              <a:rPr lang="en-US" dirty="0" smtClean="0"/>
              <a:t>: increased </a:t>
            </a:r>
            <a:r>
              <a:rPr lang="en-US" dirty="0" err="1" smtClean="0"/>
              <a:t>periwound</a:t>
            </a:r>
            <a:r>
              <a:rPr lang="en-US" dirty="0" smtClean="0"/>
              <a:t> margin temperature by more than 3°F difference between two mirror image sites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Os</a:t>
            </a:r>
            <a:r>
              <a:rPr lang="en-US" b="1" dirty="0" smtClean="0">
                <a:solidFill>
                  <a:srgbClr val="FF0000"/>
                </a:solidFill>
              </a:rPr>
              <a:t> (probes to or exposed bone): </a:t>
            </a:r>
            <a:r>
              <a:rPr lang="en-US" dirty="0" smtClean="0"/>
              <a:t>wounds that have exposed bone or that probed to bone at he time of examination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New areas of breakdown: </a:t>
            </a:r>
            <a:r>
              <a:rPr lang="en-US" dirty="0" smtClean="0"/>
              <a:t>new areas of breakdown or satellite lesions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Eyrthema</a:t>
            </a:r>
            <a:r>
              <a:rPr lang="en-US" b="1" dirty="0" smtClean="0">
                <a:solidFill>
                  <a:srgbClr val="FF0000"/>
                </a:solidFill>
              </a:rPr>
              <a:t>/Edema: </a:t>
            </a:r>
            <a:r>
              <a:rPr lang="en-US" dirty="0" smtClean="0"/>
              <a:t>reddened skin in </a:t>
            </a:r>
            <a:r>
              <a:rPr lang="en-US" dirty="0" err="1" smtClean="0"/>
              <a:t>periwound</a:t>
            </a:r>
            <a:r>
              <a:rPr lang="en-US" dirty="0" smtClean="0"/>
              <a:t> area, presence of swelling in </a:t>
            </a:r>
            <a:r>
              <a:rPr lang="en-US" dirty="0" err="1" smtClean="0"/>
              <a:t>periwound</a:t>
            </a:r>
            <a:r>
              <a:rPr lang="en-US" dirty="0" smtClean="0"/>
              <a:t> area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Exudate</a:t>
            </a:r>
            <a:r>
              <a:rPr lang="en-US" dirty="0" smtClean="0"/>
              <a:t>: increased amount of drainage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Smell: </a:t>
            </a:r>
            <a:r>
              <a:rPr lang="en-US" dirty="0" smtClean="0"/>
              <a:t>unpleasant or sweet, sickening </a:t>
            </a:r>
            <a:r>
              <a:rPr lang="en-US" dirty="0" err="1" smtClean="0"/>
              <a:t>odour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69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three signs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Wounds with elevated temperature were 8x more likely to have moderate to heavy bacterial growth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32765"/>
              </p:ext>
            </p:extLst>
          </p:nvPr>
        </p:nvGraphicFramePr>
        <p:xfrm>
          <a:off x="1762097" y="1879138"/>
          <a:ext cx="477150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938"/>
                <a:gridCol w="24605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 for scant to light bacterial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 for moderate to heavy</a:t>
                      </a:r>
                      <a:r>
                        <a:rPr lang="en-US" baseline="0" dirty="0" smtClean="0"/>
                        <a:t> bacterial growth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78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 individual host response</a:t>
            </a:r>
          </a:p>
          <a:p>
            <a:r>
              <a:rPr lang="en-US" dirty="0" smtClean="0"/>
              <a:t>Reduce wound microbial load</a:t>
            </a:r>
          </a:p>
          <a:p>
            <a:r>
              <a:rPr lang="en-US" dirty="0" smtClean="0"/>
              <a:t>Promote environment and general measures</a:t>
            </a:r>
          </a:p>
          <a:p>
            <a:r>
              <a:rPr lang="en-US" dirty="0" smtClean="0"/>
              <a:t>Regular reassessment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17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and optimize co-morbidities</a:t>
            </a:r>
          </a:p>
          <a:p>
            <a:r>
              <a:rPr lang="en-US" dirty="0" smtClean="0"/>
              <a:t>Minimize risk factors that increase infection risk</a:t>
            </a:r>
          </a:p>
          <a:p>
            <a:r>
              <a:rPr lang="en-US" dirty="0" smtClean="0"/>
              <a:t>Optimize nutritional and hydration status</a:t>
            </a:r>
          </a:p>
          <a:p>
            <a:r>
              <a:rPr lang="en-US" dirty="0" smtClean="0"/>
              <a:t>Treat systemic symptoms (pain, fever)</a:t>
            </a:r>
          </a:p>
          <a:p>
            <a:r>
              <a:rPr lang="en-US" dirty="0" smtClean="0"/>
              <a:t>Promote psychosocial support</a:t>
            </a:r>
          </a:p>
          <a:p>
            <a:r>
              <a:rPr lang="en-US" dirty="0" smtClean="0"/>
              <a:t>Provide antibiotic therapy as appropriate</a:t>
            </a:r>
          </a:p>
          <a:p>
            <a:r>
              <a:rPr lang="en-US" dirty="0" smtClean="0"/>
              <a:t>Promote interdisciplinary team approach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8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Wound Microbial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PPE and aseptic technique to reduce cross-contamination</a:t>
            </a:r>
          </a:p>
          <a:p>
            <a:r>
              <a:rPr lang="en-US" dirty="0" smtClean="0"/>
              <a:t>Facilitate wound drainage</a:t>
            </a:r>
          </a:p>
          <a:p>
            <a:r>
              <a:rPr lang="en-US" dirty="0" err="1" smtClean="0"/>
              <a:t>Periwound</a:t>
            </a:r>
            <a:r>
              <a:rPr lang="en-US" dirty="0" smtClean="0"/>
              <a:t> protection and hygiene</a:t>
            </a:r>
          </a:p>
          <a:p>
            <a:r>
              <a:rPr lang="en-US" dirty="0" smtClean="0"/>
              <a:t>Optimize wound bed: </a:t>
            </a:r>
          </a:p>
          <a:p>
            <a:pPr lvl="1"/>
            <a:r>
              <a:rPr lang="en-US" dirty="0" smtClean="0"/>
              <a:t>Debridement to remove necrotic tissue and disrupt biofilm</a:t>
            </a:r>
          </a:p>
          <a:p>
            <a:pPr lvl="1"/>
            <a:r>
              <a:rPr lang="en-US" dirty="0" smtClean="0"/>
              <a:t>Cleanse at each dressing change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Appropriate dressing to manage exudate level</a:t>
            </a:r>
          </a:p>
          <a:p>
            <a:r>
              <a:rPr lang="en-US" dirty="0" smtClean="0"/>
              <a:t>If necessary topical antiseptic for short period</a:t>
            </a:r>
          </a:p>
        </p:txBody>
      </p:sp>
    </p:spTree>
    <p:extLst>
      <p:ext uri="{BB962C8B-B14F-4D97-AF65-F5344CB8AC3E}">
        <p14:creationId xmlns:p14="http://schemas.microsoft.com/office/powerpoint/2010/main" val="282306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Dressings and Antimicrobials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a dressing to match the appropriate wound and individual</a:t>
            </a:r>
          </a:p>
          <a:p>
            <a:r>
              <a:rPr lang="en-US" b="1" dirty="0" smtClean="0"/>
              <a:t>Healable wound and autolytic debridement</a:t>
            </a:r>
            <a:r>
              <a:rPr lang="en-US" dirty="0" smtClean="0"/>
              <a:t>: alginate, hydrogel, hydrocolloid, acrylics</a:t>
            </a:r>
          </a:p>
          <a:p>
            <a:r>
              <a:rPr lang="en-US" b="1" dirty="0" smtClean="0"/>
              <a:t>Local infection</a:t>
            </a:r>
            <a:r>
              <a:rPr lang="en-US" dirty="0" smtClean="0"/>
              <a:t>: Silver, Iodides, PHMB, Honey</a:t>
            </a:r>
          </a:p>
          <a:p>
            <a:r>
              <a:rPr lang="en-US" b="1" dirty="0" smtClean="0"/>
              <a:t>Persistent Inflammation</a:t>
            </a:r>
            <a:r>
              <a:rPr lang="en-US" dirty="0" smtClean="0"/>
              <a:t>: anti-inflammatory</a:t>
            </a:r>
          </a:p>
          <a:p>
            <a:r>
              <a:rPr lang="en-US" b="1" dirty="0" smtClean="0"/>
              <a:t>Moisture balance</a:t>
            </a:r>
            <a:r>
              <a:rPr lang="en-US" dirty="0" smtClean="0"/>
              <a:t>: foams, </a:t>
            </a:r>
            <a:r>
              <a:rPr lang="en-US" dirty="0" err="1" smtClean="0"/>
              <a:t>hydrofibers</a:t>
            </a:r>
            <a:r>
              <a:rPr lang="en-US" dirty="0" smtClean="0"/>
              <a:t>, alginates, highly </a:t>
            </a:r>
            <a:r>
              <a:rPr lang="en-US" dirty="0" err="1" smtClean="0"/>
              <a:t>absorbant</a:t>
            </a:r>
            <a:endParaRPr lang="en-US" dirty="0" smtClean="0"/>
          </a:p>
          <a:p>
            <a:r>
              <a:rPr lang="en-US" b="1" dirty="0" err="1" smtClean="0"/>
              <a:t>Nonhealable</a:t>
            </a:r>
            <a:r>
              <a:rPr lang="en-US" b="1" dirty="0" smtClean="0"/>
              <a:t>, maintenance</a:t>
            </a:r>
            <a:r>
              <a:rPr lang="en-US" dirty="0" smtClean="0"/>
              <a:t>: chlorhexidine, </a:t>
            </a:r>
            <a:r>
              <a:rPr lang="en-US" dirty="0" err="1" smtClean="0"/>
              <a:t>providone</a:t>
            </a:r>
            <a:r>
              <a:rPr lang="en-US" dirty="0" smtClean="0"/>
              <a:t>-iodine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0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environmental and general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Wound care in clean environment</a:t>
            </a:r>
          </a:p>
          <a:p>
            <a:r>
              <a:rPr lang="en-US" dirty="0" smtClean="0"/>
              <a:t>Use proper aseptic technique</a:t>
            </a:r>
          </a:p>
          <a:p>
            <a:r>
              <a:rPr lang="en-US" dirty="0" smtClean="0"/>
              <a:t>Store equipment and supplies appropriately</a:t>
            </a:r>
          </a:p>
          <a:p>
            <a:r>
              <a:rPr lang="en-US" dirty="0" smtClean="0"/>
              <a:t>Provide education to individual and care givers</a:t>
            </a:r>
          </a:p>
          <a:p>
            <a:r>
              <a:rPr lang="en-US" dirty="0" smtClean="0"/>
              <a:t>Review local policies and procedures regarding infection control and prevention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re-assessment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interventions:</a:t>
            </a:r>
          </a:p>
          <a:p>
            <a:pPr lvl="1"/>
            <a:r>
              <a:rPr lang="en-US" dirty="0" smtClean="0"/>
              <a:t>Has pain decreased?</a:t>
            </a:r>
          </a:p>
          <a:p>
            <a:pPr lvl="1"/>
            <a:r>
              <a:rPr lang="en-US" dirty="0" smtClean="0"/>
              <a:t>Has exudate decreased?</a:t>
            </a:r>
          </a:p>
          <a:p>
            <a:pPr lvl="1"/>
            <a:r>
              <a:rPr lang="en-US" dirty="0" smtClean="0"/>
              <a:t>Has </a:t>
            </a:r>
            <a:r>
              <a:rPr lang="en-US" dirty="0" err="1" smtClean="0"/>
              <a:t>malodour</a:t>
            </a:r>
            <a:r>
              <a:rPr lang="en-US" dirty="0" smtClean="0"/>
              <a:t> resolved?</a:t>
            </a:r>
          </a:p>
          <a:p>
            <a:pPr lvl="1"/>
            <a:r>
              <a:rPr lang="en-US" dirty="0" smtClean="0"/>
              <a:t>Has erythema and edema decreased?</a:t>
            </a:r>
          </a:p>
          <a:p>
            <a:pPr lvl="1"/>
            <a:r>
              <a:rPr lang="en-US" dirty="0" smtClean="0"/>
              <a:t>Is there a reduction in non-viable tissue?</a:t>
            </a:r>
          </a:p>
          <a:p>
            <a:pPr lvl="1"/>
            <a:r>
              <a:rPr lang="en-US" dirty="0" smtClean="0"/>
              <a:t>Is the wound reducing in size or depth?</a:t>
            </a:r>
          </a:p>
          <a:p>
            <a:endParaRPr lang="en-US" dirty="0"/>
          </a:p>
          <a:p>
            <a:r>
              <a:rPr lang="en-US" dirty="0" smtClean="0"/>
              <a:t>Monitor the </a:t>
            </a:r>
            <a:r>
              <a:rPr lang="en-US" dirty="0" err="1" smtClean="0"/>
              <a:t>periwound</a:t>
            </a:r>
            <a:endParaRPr lang="en-US" dirty="0" smtClean="0"/>
          </a:p>
          <a:p>
            <a:r>
              <a:rPr lang="en-US" dirty="0" smtClean="0"/>
              <a:t>Consider referrals if limited to no improvement.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Wound Infection Continuum</a:t>
            </a:r>
          </a:p>
          <a:p>
            <a:r>
              <a:rPr lang="en-US" dirty="0" smtClean="0"/>
              <a:t>Biofilm</a:t>
            </a:r>
          </a:p>
          <a:p>
            <a:r>
              <a:rPr lang="en-US" dirty="0" smtClean="0"/>
              <a:t>Assessment: NERDS &amp; STONEES</a:t>
            </a:r>
          </a:p>
          <a:p>
            <a:r>
              <a:rPr lang="en-US" dirty="0" smtClean="0"/>
              <a:t>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0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Interesting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2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IDSA Guidelines 2012	- Table 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specific to the diabetic foot</a:t>
            </a:r>
          </a:p>
          <a:p>
            <a:r>
              <a:rPr lang="en-US" dirty="0" smtClean="0"/>
              <a:t>Table 8 outlines pathogen, antibiotic agent and dosing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4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431" y="186951"/>
            <a:ext cx="4207254" cy="652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1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349" y="441960"/>
            <a:ext cx="7772400" cy="548640"/>
          </a:xfrm>
        </p:spPr>
        <p:txBody>
          <a:bodyPr/>
          <a:lstStyle/>
          <a:p>
            <a:r>
              <a:rPr lang="en-US" dirty="0" smtClean="0"/>
              <a:t>Antibiotics Continued (Dow et al 1999)</a:t>
            </a:r>
            <a:endParaRPr lang="en-US" dirty="0"/>
          </a:p>
        </p:txBody>
      </p:sp>
      <p:graphicFrame>
        <p:nvGraphicFramePr>
          <p:cNvPr id="4" name="Content Placeholder 2" descr="Table of systemic antibiotics" title="Table of systemic antibiotics 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268721"/>
              </p:ext>
            </p:extLst>
          </p:nvPr>
        </p:nvGraphicFramePr>
        <p:xfrm>
          <a:off x="458586" y="990600"/>
          <a:ext cx="8308975" cy="5654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885"/>
                <a:gridCol w="1074515"/>
                <a:gridCol w="4038600"/>
                <a:gridCol w="1450975"/>
              </a:tblGrid>
              <a:tr h="3065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Presentation</a:t>
                      </a:r>
                      <a:endParaRPr lang="en-US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Organisms</a:t>
                      </a:r>
                      <a:endParaRPr lang="en-US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Antibiotic</a:t>
                      </a:r>
                      <a:endParaRPr lang="en-US" sz="1400" b="1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Duration</a:t>
                      </a:r>
                      <a:endParaRPr lang="en-US" sz="1400" b="1" dirty="0"/>
                    </a:p>
                  </a:txBody>
                  <a:tcPr marT="45719" marB="45719"/>
                </a:tc>
              </a:tr>
              <a:tr h="10832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Wound</a:t>
                      </a:r>
                      <a:r>
                        <a:rPr lang="en-US" sz="1400" baseline="0" dirty="0" smtClean="0"/>
                        <a:t> &lt;4 weeks old, mild cellulitis, no systemic infection or bone involvement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Aureus</a:t>
                      </a:r>
                    </a:p>
                    <a:p>
                      <a:r>
                        <a:rPr lang="en-US" sz="1400" dirty="0" smtClean="0"/>
                        <a:t>Strep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Cephalexin 500mg PO QID,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Clindamycin 300mg PO TID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days (outpatient)</a:t>
                      </a:r>
                      <a:endParaRPr lang="en-US" sz="1400" dirty="0"/>
                    </a:p>
                  </a:txBody>
                  <a:tcPr marT="45719" marB="45719"/>
                </a:tc>
              </a:tr>
              <a:tr h="8817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Wound &lt;4 weeks old, extensive cellulitis, systemic response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Aureus</a:t>
                      </a:r>
                    </a:p>
                    <a:p>
                      <a:r>
                        <a:rPr lang="en-US" sz="1400" dirty="0" smtClean="0"/>
                        <a:t>Strep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Cloxacillin or Oxacillin 2g q6h IV (step down to oral)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days total (initially inpatient)</a:t>
                      </a:r>
                      <a:endParaRPr lang="en-US" sz="1400" dirty="0"/>
                    </a:p>
                  </a:txBody>
                  <a:tcPr marT="45719" marB="45719"/>
                </a:tc>
              </a:tr>
              <a:tr h="158492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Wound &gt;4 weeks old, deep tissue infection, no systemic response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Aureus</a:t>
                      </a:r>
                    </a:p>
                    <a:p>
                      <a:r>
                        <a:rPr lang="en-US" sz="1400" dirty="0" smtClean="0"/>
                        <a:t>Strep</a:t>
                      </a:r>
                    </a:p>
                    <a:p>
                      <a:r>
                        <a:rPr lang="en-US" sz="1400" dirty="0" smtClean="0"/>
                        <a:t>Coliforms</a:t>
                      </a:r>
                    </a:p>
                    <a:p>
                      <a:r>
                        <a:rPr lang="en-US" sz="1400" dirty="0" smtClean="0"/>
                        <a:t>Anaerobes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Amoxi-Clav</a:t>
                      </a:r>
                      <a:r>
                        <a:rPr lang="en-US" sz="1400" baseline="0" dirty="0" smtClean="0"/>
                        <a:t> 500/125mg PO TID,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Cephalexin 500mg PO QID + Flagyl 500mg PO BID,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Cotrimoxazole 160/800mg PO BID + Flagyl or Clindamycin,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Clindamycin 300mg PO TID + Levofloxacin 500mg PO OD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2-12 weeks (outpatient)</a:t>
                      </a:r>
                      <a:endParaRPr lang="en-US" sz="1400" dirty="0"/>
                    </a:p>
                  </a:txBody>
                  <a:tcPr marT="45719" marB="45719"/>
                </a:tc>
              </a:tr>
              <a:tr h="17982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Wound &gt;4 weeks old, deep infection with systemic response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 Aureus</a:t>
                      </a:r>
                    </a:p>
                    <a:p>
                      <a:r>
                        <a:rPr lang="en-US" sz="1400" dirty="0" smtClean="0"/>
                        <a:t>Strep</a:t>
                      </a:r>
                    </a:p>
                    <a:p>
                      <a:r>
                        <a:rPr lang="en-US" sz="1400" dirty="0" smtClean="0"/>
                        <a:t>Coliforms</a:t>
                      </a:r>
                    </a:p>
                    <a:p>
                      <a:r>
                        <a:rPr lang="en-US" sz="1400" dirty="0" smtClean="0"/>
                        <a:t>Anaerobes</a:t>
                      </a:r>
                    </a:p>
                    <a:p>
                      <a:r>
                        <a:rPr lang="en-US" sz="1400" dirty="0" smtClean="0"/>
                        <a:t>Pseudomonas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Clindamycin 600mg IV q8h + Cefotaxime 1g IV q8h (or Ceftriaxame 1gm IV q24h),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Piperacillin 3g IV q6h + Gentamicin 5mg/kg IV q24 h,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Pip-Taz</a:t>
                      </a:r>
                      <a:r>
                        <a:rPr lang="en-US" sz="1400" baseline="0" dirty="0" smtClean="0"/>
                        <a:t> 4.5g IV q8h,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Clindamycin 600mg IV q8h + Levofloxacin 500mg IV q24h, or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Imipenem 500mg IV q6h</a:t>
                      </a:r>
                      <a:endParaRPr lang="en-US" sz="14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days IV (prolonged oral therapy if bone or joint involvement, initially inpatient</a:t>
                      </a:r>
                      <a:r>
                        <a:rPr lang="en-US" sz="1400" baseline="0" dirty="0" smtClean="0"/>
                        <a:t> management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5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Vs. Inflammation</a:t>
            </a:r>
            <a:endParaRPr lang="en-US" dirty="0"/>
          </a:p>
        </p:txBody>
      </p:sp>
      <p:graphicFrame>
        <p:nvGraphicFramePr>
          <p:cNvPr id="4" name="Table 3" descr="Chart comparison to show the difference between inflamation or infection." title="Is it inflamed or infected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75501"/>
              </p:ext>
            </p:extLst>
          </p:nvPr>
        </p:nvGraphicFramePr>
        <p:xfrm>
          <a:off x="533400" y="1715077"/>
          <a:ext cx="7924800" cy="4159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895600"/>
                <a:gridCol w="3657600"/>
              </a:tblGrid>
              <a:tr h="4566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Characteristic</a:t>
                      </a:r>
                      <a:endParaRPr lang="en-US" sz="1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Inflammation</a:t>
                      </a:r>
                      <a:endParaRPr lang="en-US" sz="1400" b="1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Infection</a:t>
                      </a:r>
                      <a:endParaRPr lang="en-US" sz="1400" b="1" dirty="0"/>
                    </a:p>
                  </a:txBody>
                  <a:tcPr marT="45715" marB="45715"/>
                </a:tc>
              </a:tr>
              <a:tr h="7314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Erythema</a:t>
                      </a:r>
                      <a:endParaRPr lang="en-US" sz="14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Well-defined</a:t>
                      </a:r>
                      <a:r>
                        <a:rPr lang="en-US" sz="1400" baseline="0" dirty="0" smtClean="0"/>
                        <a:t> borders, not as intense</a:t>
                      </a:r>
                      <a:endParaRPr lang="en-US" sz="14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Edges or discoloration diffuse and indistinct. </a:t>
                      </a:r>
                      <a:r>
                        <a:rPr lang="en-US" sz="1400" baseline="0" dirty="0" smtClean="0"/>
                        <a:t> May be intense.  Red stripes/streaking indicates infection</a:t>
                      </a:r>
                      <a:endParaRPr lang="en-US" sz="1400" dirty="0"/>
                    </a:p>
                  </a:txBody>
                  <a:tcPr marT="45715" marB="45715" anchor="ctr"/>
                </a:tc>
              </a:tr>
              <a:tr h="33571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Elevated</a:t>
                      </a:r>
                      <a:r>
                        <a:rPr lang="en-US" sz="1400" b="1" baseline="0" dirty="0" smtClean="0"/>
                        <a:t> temp</a:t>
                      </a:r>
                      <a:endParaRPr lang="en-US" sz="14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Palpable increase at peri-wound</a:t>
                      </a:r>
                      <a:endParaRPr lang="en-US" sz="14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Systemic fever</a:t>
                      </a:r>
                      <a:endParaRPr lang="en-US" sz="1400" dirty="0"/>
                    </a:p>
                  </a:txBody>
                  <a:tcPr marT="45715" marB="45715" anchor="ctr"/>
                </a:tc>
              </a:tr>
              <a:tr h="7314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Exudate:  Odor</a:t>
                      </a:r>
                      <a:endParaRPr lang="en-US" sz="14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Odor may be present due to necrotic tissue and/or type of dressing</a:t>
                      </a:r>
                      <a:r>
                        <a:rPr lang="en-US" sz="1400" baseline="0" dirty="0" smtClean="0"/>
                        <a:t> in use</a:t>
                      </a:r>
                      <a:endParaRPr lang="en-US" sz="14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Specific odors are related to some bacteria, i.e. sweet smell</a:t>
                      </a:r>
                      <a:r>
                        <a:rPr lang="en-US" sz="1400" baseline="0" dirty="0" smtClean="0"/>
                        <a:t> of pseudomonas or ammonia odor of Proteus</a:t>
                      </a:r>
                      <a:endParaRPr lang="en-US" sz="1400" dirty="0"/>
                    </a:p>
                  </a:txBody>
                  <a:tcPr marT="45715" marB="45715" anchor="ctr"/>
                </a:tc>
              </a:tr>
              <a:tr h="56302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Exudate:  Amount</a:t>
                      </a:r>
                      <a:endParaRPr lang="en-US" sz="14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Usually minimal and gradually decreases over 3-5 days</a:t>
                      </a:r>
                      <a:r>
                        <a:rPr lang="en-US" sz="1400" baseline="0" dirty="0" smtClean="0"/>
                        <a:t> post injury</a:t>
                      </a:r>
                      <a:endParaRPr lang="en-US" sz="14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Usually moderate- large.  Exudate does not decrease,</a:t>
                      </a:r>
                      <a:r>
                        <a:rPr lang="en-US" sz="1400" baseline="0" dirty="0" smtClean="0"/>
                        <a:t> rather may increase</a:t>
                      </a:r>
                      <a:endParaRPr lang="en-US" sz="1400" dirty="0"/>
                    </a:p>
                  </a:txBody>
                  <a:tcPr marT="45715" marB="45715" anchor="ctr"/>
                </a:tc>
              </a:tr>
              <a:tr h="5181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Exudate:  Character</a:t>
                      </a:r>
                      <a:endParaRPr lang="en-US" sz="14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Serous </a:t>
                      </a: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 Sang</a:t>
                      </a:r>
                      <a:endParaRPr lang="en-US" sz="14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Serous </a:t>
                      </a:r>
                      <a:r>
                        <a:rPr lang="en-US" sz="1400" dirty="0" smtClean="0">
                          <a:sym typeface="Wingdings" panose="05000000000000000000" pitchFamily="2" charset="2"/>
                        </a:rPr>
                        <a:t> Purulent</a:t>
                      </a:r>
                      <a:endParaRPr lang="en-US" sz="1400" dirty="0"/>
                    </a:p>
                  </a:txBody>
                  <a:tcPr marT="45715" marB="45715" anchor="ctr"/>
                </a:tc>
              </a:tr>
              <a:tr h="3047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Pain</a:t>
                      </a:r>
                      <a:endParaRPr lang="en-US" sz="14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Variable – may be tender post injury</a:t>
                      </a:r>
                      <a:endParaRPr lang="en-US" sz="14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Pain is persistent, continues</a:t>
                      </a:r>
                      <a:endParaRPr lang="en-US" sz="1400" dirty="0"/>
                    </a:p>
                  </a:txBody>
                  <a:tcPr marT="45715" marB="45715" anchor="ctr"/>
                </a:tc>
              </a:tr>
              <a:tr h="51810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Edema/</a:t>
                      </a:r>
                    </a:p>
                    <a:p>
                      <a:pPr algn="ctr"/>
                      <a:r>
                        <a:rPr lang="en-US" sz="1400" b="1" dirty="0" smtClean="0"/>
                        <a:t>Induration</a:t>
                      </a:r>
                      <a:endParaRPr lang="en-US" sz="1400" b="1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Slight swelling and firmness at peri-wound post injury is normal</a:t>
                      </a:r>
                      <a:endParaRPr lang="en-US" sz="14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May indicate infection if edema and induration are localized and accompanied by warmth</a:t>
                      </a:r>
                      <a:endParaRPr lang="en-US" sz="1400" dirty="0"/>
                    </a:p>
                  </a:txBody>
                  <a:tcPr marT="45715" marB="457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98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66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56 year old female with history of varicose veins, HTN, Hyperlipidemia, Obesity. </a:t>
            </a:r>
          </a:p>
          <a:p>
            <a:r>
              <a:rPr lang="en-US" dirty="0" smtClean="0"/>
              <a:t>Presents to clinic with a wound to her right medial lower leg.</a:t>
            </a:r>
          </a:p>
          <a:p>
            <a:r>
              <a:rPr lang="en-US" dirty="0" smtClean="0"/>
              <a:t>Client reports that she was out gardening and a branch scratched her leg</a:t>
            </a:r>
          </a:p>
          <a:p>
            <a:r>
              <a:rPr lang="en-US" dirty="0" smtClean="0"/>
              <a:t>Wound is one week old</a:t>
            </a:r>
          </a:p>
          <a:p>
            <a:r>
              <a:rPr lang="en-US" dirty="0" smtClean="0"/>
              <a:t>Signs and Symptoms?</a:t>
            </a:r>
          </a:p>
          <a:p>
            <a:r>
              <a:rPr lang="en-US" dirty="0" smtClean="0"/>
              <a:t>Interventions?</a:t>
            </a:r>
          </a:p>
        </p:txBody>
      </p:sp>
      <p:pic>
        <p:nvPicPr>
          <p:cNvPr id="1026" name="Picture 2" descr="leg ul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91" y="3365256"/>
            <a:ext cx="3625533" cy="280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1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4 weeks later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Referred to Community nursing clinic: put a foam dressing on the wound twice a </a:t>
            </a:r>
            <a:r>
              <a:rPr lang="en-US" dirty="0" smtClean="0"/>
              <a:t>week</a:t>
            </a:r>
            <a:r>
              <a:rPr lang="en-US" dirty="0"/>
              <a:t> </a:t>
            </a:r>
            <a:r>
              <a:rPr lang="en-US" dirty="0" smtClean="0"/>
              <a:t>and advised patient not to shower</a:t>
            </a:r>
          </a:p>
          <a:p>
            <a:r>
              <a:rPr lang="en-US" dirty="0" smtClean="0"/>
              <a:t>At her follow up appointment you notice the following:</a:t>
            </a:r>
          </a:p>
          <a:p>
            <a:r>
              <a:rPr lang="en-US" dirty="0" smtClean="0"/>
              <a:t>Signs and Symptoms?</a:t>
            </a:r>
          </a:p>
          <a:p>
            <a:r>
              <a:rPr lang="en-US" dirty="0" smtClean="0"/>
              <a:t>What went wrong?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leg ul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57" y="3057128"/>
            <a:ext cx="4185256" cy="29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50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7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Dow, G. et al. 1999. Infection in chronic wounds: controversies in diagnosis and treatment. </a:t>
            </a:r>
            <a:r>
              <a:rPr lang="en-US" i="1" dirty="0" smtClean="0"/>
              <a:t>Ostomy Wound Management 45, </a:t>
            </a:r>
            <a:r>
              <a:rPr lang="en-US" dirty="0" smtClean="0"/>
              <a:t>pp. 46-62.</a:t>
            </a:r>
          </a:p>
          <a:p>
            <a:r>
              <a:rPr lang="en-US" dirty="0" smtClean="0"/>
              <a:t>International Wound Infection Institute. 2016. Wound infection in clinical practice. </a:t>
            </a:r>
            <a:r>
              <a:rPr lang="en-US" i="1" dirty="0" smtClean="0"/>
              <a:t>Wounds International. </a:t>
            </a:r>
          </a:p>
          <a:p>
            <a:r>
              <a:rPr lang="en-US" dirty="0" err="1" smtClean="0"/>
              <a:t>Lipsky</a:t>
            </a:r>
            <a:r>
              <a:rPr lang="en-US" dirty="0" smtClean="0"/>
              <a:t>, B.A. et al. 2012. 2012 Infectious diseases society of America clinical practice guideline for the diagnosis and treatment of diabetic foot infections. </a:t>
            </a:r>
            <a:r>
              <a:rPr lang="en-US" i="1" dirty="0" smtClean="0"/>
              <a:t>Clinical Infectious Diseases 54</a:t>
            </a:r>
            <a:r>
              <a:rPr lang="en-US" dirty="0" smtClean="0"/>
              <a:t>(12), pp. 132-173. </a:t>
            </a:r>
          </a:p>
          <a:p>
            <a:r>
              <a:rPr lang="en-US" dirty="0" err="1" smtClean="0"/>
              <a:t>Sibbald</a:t>
            </a:r>
            <a:r>
              <a:rPr lang="en-US" dirty="0" smtClean="0"/>
              <a:t>, R.G. 2011. Special considerations in wound bed preparation 2011: an update. </a:t>
            </a:r>
            <a:r>
              <a:rPr lang="en-US" i="1" dirty="0" smtClean="0"/>
              <a:t>Advances in Skin Wound Care 24,</a:t>
            </a:r>
            <a:r>
              <a:rPr lang="en-US" dirty="0" smtClean="0"/>
              <a:t> pp 415-436.</a:t>
            </a:r>
          </a:p>
          <a:p>
            <a:r>
              <a:rPr lang="en-US" dirty="0" smtClean="0"/>
              <a:t>Woo, K.Y. and </a:t>
            </a:r>
            <a:r>
              <a:rPr lang="en-US" dirty="0" err="1" smtClean="0"/>
              <a:t>Sibbald</a:t>
            </a:r>
            <a:r>
              <a:rPr lang="en-US" dirty="0" smtClean="0"/>
              <a:t>, R.G. 2009. A cross-sectional validation study of using NERDS and STONEES to assess bacterial burden. </a:t>
            </a:r>
            <a:r>
              <a:rPr lang="en-US" i="1" dirty="0" smtClean="0"/>
              <a:t>Ostomy Wound Management 55</a:t>
            </a:r>
            <a:r>
              <a:rPr lang="en-US" dirty="0" smtClean="0"/>
              <a:t>(8), pp. 40-48.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5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Wound Infection Continuum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Contamination</a:t>
            </a:r>
          </a:p>
          <a:p>
            <a:r>
              <a:rPr lang="en-US" dirty="0" smtClean="0"/>
              <a:t>Colonization</a:t>
            </a:r>
          </a:p>
          <a:p>
            <a:r>
              <a:rPr lang="en-US" dirty="0" smtClean="0"/>
              <a:t>Local Infection</a:t>
            </a:r>
          </a:p>
          <a:p>
            <a:r>
              <a:rPr lang="en-US" dirty="0" smtClean="0"/>
              <a:t>Spreading Infection</a:t>
            </a:r>
          </a:p>
          <a:p>
            <a:r>
              <a:rPr lang="en-US" dirty="0" smtClean="0"/>
              <a:t>Systemic Infection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of non-proliferating microbes within a wound at a level that does not evoke a host response</a:t>
            </a:r>
          </a:p>
          <a:p>
            <a:r>
              <a:rPr lang="en-US" dirty="0" smtClean="0"/>
              <a:t>All wounds are contaminated due to bacterial presence on the skin</a:t>
            </a:r>
          </a:p>
          <a:p>
            <a:r>
              <a:rPr lang="en-US" dirty="0" smtClean="0"/>
              <a:t>Host responses respond and destroy via phagocytosis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57" y="3125585"/>
            <a:ext cx="6804711" cy="34582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306286" y="4854697"/>
            <a:ext cx="1436914" cy="14445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of microbial organisms in the wound that undergo limited proliferation without evoking a host response</a:t>
            </a:r>
          </a:p>
          <a:p>
            <a:r>
              <a:rPr lang="en-US" dirty="0" smtClean="0"/>
              <a:t>Microbial growth to a non-critical level</a:t>
            </a:r>
          </a:p>
          <a:p>
            <a:r>
              <a:rPr lang="en-US" dirty="0" smtClean="0"/>
              <a:t>Wound healing not impeded or delayed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94" y="3512456"/>
            <a:ext cx="6207037" cy="31544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598058" y="4973250"/>
            <a:ext cx="1436914" cy="14445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7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Bacteria or microbes move deeper into the wound and proliferate at a rate that evokes a response</a:t>
            </a:r>
          </a:p>
          <a:p>
            <a:r>
              <a:rPr lang="en-US" sz="1600" dirty="0" smtClean="0"/>
              <a:t>Contained to one location, system, or structure</a:t>
            </a:r>
          </a:p>
          <a:p>
            <a:r>
              <a:rPr lang="en-US" sz="1600" dirty="0" smtClean="0"/>
              <a:t>Erythema, local warmth, swelling, purulent discharge, delayed healing, increasing or new pain, increasing </a:t>
            </a:r>
            <a:r>
              <a:rPr lang="en-US" sz="1600" dirty="0" err="1" smtClean="0"/>
              <a:t>malodour</a:t>
            </a:r>
            <a:endParaRPr lang="en-US" sz="1600" dirty="0" smtClean="0"/>
          </a:p>
          <a:p>
            <a:r>
              <a:rPr lang="en-US" sz="1600" dirty="0" smtClean="0"/>
              <a:t>Subtle signs: </a:t>
            </a:r>
            <a:r>
              <a:rPr lang="en-US" sz="1600" dirty="0" err="1" smtClean="0"/>
              <a:t>hypergranulation</a:t>
            </a:r>
            <a:r>
              <a:rPr lang="en-US" sz="1600" dirty="0" smtClean="0"/>
              <a:t>, bleeding, epithelial bridging and pocketing, breakdown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94" y="3570513"/>
            <a:ext cx="6207037" cy="31544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753984" y="5147753"/>
            <a:ext cx="1480456" cy="14445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9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74997"/>
            <a:ext cx="7772400" cy="4906699"/>
          </a:xfrm>
        </p:spPr>
        <p:txBody>
          <a:bodyPr/>
          <a:lstStyle/>
          <a:p>
            <a:r>
              <a:rPr lang="en-US" dirty="0" smtClean="0"/>
              <a:t>Invasion of the surrounding tissue by infective organisms that have spread from the wound. </a:t>
            </a:r>
            <a:endParaRPr lang="en-US" dirty="0"/>
          </a:p>
          <a:p>
            <a:r>
              <a:rPr lang="en-US" dirty="0" smtClean="0"/>
              <a:t>Signs and symptoms spread beyond the wound border</a:t>
            </a:r>
          </a:p>
          <a:p>
            <a:r>
              <a:rPr lang="en-US" dirty="0" smtClean="0"/>
              <a:t>Extending in duration +/- erythema, lymphangitis, crepitus, wound breakdown +/- satellite lesions, malaise, loss of appetite, inflammation, swelling of lymph glands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94" y="3526971"/>
            <a:ext cx="6207037" cy="31544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4934858" y="5148509"/>
            <a:ext cx="1436914" cy="14445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3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Microbes spreading throughout he body via vascular or lymphatic system</a:t>
            </a:r>
          </a:p>
          <a:p>
            <a:r>
              <a:rPr lang="en-US" dirty="0" smtClean="0"/>
              <a:t>Systemic inflammatory response, sepsis, organ dysfunction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94" y="3497941"/>
            <a:ext cx="6207037" cy="31544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6160817" y="5075181"/>
            <a:ext cx="1436914" cy="144450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2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typically visible</a:t>
            </a:r>
          </a:p>
          <a:p>
            <a:r>
              <a:rPr lang="en-US" dirty="0" smtClean="0"/>
              <a:t>Criteria indicative of biofilm: Failure of appropriate antibiotics, recalcitrance to appropriate antimicrobial, recurrence of delayed healing on cessation of antibiotics, delayed healing despite optimal wound management and health support, increased exudate/moisture, low-level chronic inflammation, low-level erythema, poor granulation/friable </a:t>
            </a:r>
            <a:r>
              <a:rPr lang="en-US" dirty="0" err="1" smtClean="0"/>
              <a:t>hypergranulation</a:t>
            </a:r>
            <a:r>
              <a:rPr lang="en-US" dirty="0" smtClean="0"/>
              <a:t>, secondary signs of infection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90" y="3715220"/>
            <a:ext cx="6777845" cy="2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 LHIN 2015 Theme">
  <a:themeElements>
    <a:clrScheme name="">
      <a:dk1>
        <a:srgbClr val="000000"/>
      </a:dk1>
      <a:lt1>
        <a:srgbClr val="FFFFFF"/>
      </a:lt1>
      <a:dk2>
        <a:srgbClr val="633C82"/>
      </a:dk2>
      <a:lt2>
        <a:srgbClr val="8D988F"/>
      </a:lt2>
      <a:accent1>
        <a:srgbClr val="00B2DD"/>
      </a:accent1>
      <a:accent2>
        <a:srgbClr val="739AB3"/>
      </a:accent2>
      <a:accent3>
        <a:srgbClr val="FFFFFF"/>
      </a:accent3>
      <a:accent4>
        <a:srgbClr val="000000"/>
      </a:accent4>
      <a:accent5>
        <a:srgbClr val="AAD5EB"/>
      </a:accent5>
      <a:accent6>
        <a:srgbClr val="688BA2"/>
      </a:accent6>
      <a:hlink>
        <a:srgbClr val="2B7D84"/>
      </a:hlink>
      <a:folHlink>
        <a:srgbClr val="475285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_x0020_Type xmlns="ab182423-ba26-45fa-9a1a-949681fe5ea4">Presentation Templates</Template_x0020_Type>
    <_dlc_DocId xmlns="ac477147-be5e-447e-be8b-9a76b2dbd7bb">VVHHUMNMFEPZ-697654335-53</_dlc_DocId>
    <_dlc_DocIdUrl xmlns="ac477147-be5e-447e-be8b-9a76b2dbd7bb">
      <Url>http://swhub.ccac-ont.ca/Organization/_layouts/15/DocIdRedir.aspx?ID=VVHHUMNMFEPZ-697654335-53</Url>
      <Description>VVHHUMNMFEPZ-697654335-53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05E4FEF2EAC44AA5642C5BADD2E4D" ma:contentTypeVersion="1" ma:contentTypeDescription="Create a new document." ma:contentTypeScope="" ma:versionID="dbe2a9b9c02b796adbe8ace2aaa0bda6">
  <xsd:schema xmlns:xsd="http://www.w3.org/2001/XMLSchema" xmlns:xs="http://www.w3.org/2001/XMLSchema" xmlns:p="http://schemas.microsoft.com/office/2006/metadata/properties" xmlns:ns2="ac477147-be5e-447e-be8b-9a76b2dbd7bb" xmlns:ns3="ab182423-ba26-45fa-9a1a-949681fe5ea4" targetNamespace="http://schemas.microsoft.com/office/2006/metadata/properties" ma:root="true" ma:fieldsID="c12f2ccc9de5c30e341675f2d80469a9" ns2:_="" ns3:_="">
    <xsd:import namespace="ac477147-be5e-447e-be8b-9a76b2dbd7bb"/>
    <xsd:import namespace="ab182423-ba26-45fa-9a1a-949681fe5ea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emplate_x0020_Typ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77147-be5e-447e-be8b-9a76b2dbd7b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82423-ba26-45fa-9a1a-949681fe5ea4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11" ma:displayName="Template Type" ma:format="Dropdown" ma:internalName="Template_x0020_Type">
      <xsd:simpleType>
        <xsd:restriction base="dms:Choice">
          <xsd:enumeration value="Check list"/>
          <xsd:enumeration value="Clinical Pathway"/>
          <xsd:enumeration value="Form"/>
          <xsd:enumeration value="Guided Conversation"/>
          <xsd:enumeration value="Guideline"/>
          <xsd:enumeration value="Job Aid"/>
          <xsd:enumeration value="Policy"/>
          <xsd:enumeration value="Standard Operating Procedure"/>
          <xsd:enumeration value="Letterhead"/>
          <xsd:enumeration value="Logo"/>
          <xsd:enumeration value="Tip Sheet"/>
          <xsd:enumeration value="Fax Cover"/>
          <xsd:enumeration value="Presentation Templates"/>
          <xsd:enumeration value="Desk Signage"/>
          <xsd:enumeration value="Visual Ident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55D6CB-D679-4172-9CE8-C20451554C9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B30F2BC-BDA9-41F4-AA3A-0ADAD1A08439}">
  <ds:schemaRefs>
    <ds:schemaRef ds:uri="http://purl.org/dc/elements/1.1/"/>
    <ds:schemaRef ds:uri="http://purl.org/dc/terms/"/>
    <ds:schemaRef ds:uri="ac477147-be5e-447e-be8b-9a76b2dbd7bb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b182423-ba26-45fa-9a1a-949681fe5ea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F5202A1-07C8-4C97-8AD4-0C497C0A5A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477147-be5e-447e-be8b-9a76b2dbd7bb"/>
    <ds:schemaRef ds:uri="ab182423-ba26-45fa-9a1a-949681fe5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1FEC01D-7FEA-4521-957F-5FE1675597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1458</Words>
  <Application>Microsoft Office PowerPoint</Application>
  <PresentationFormat>On-screen Show (4:3)</PresentationFormat>
  <Paragraphs>204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Times</vt:lpstr>
      <vt:lpstr>Times New Roman</vt:lpstr>
      <vt:lpstr>Wingdings</vt:lpstr>
      <vt:lpstr>SW LHIN 2015 Theme</vt:lpstr>
      <vt:lpstr>Wound Infections</vt:lpstr>
      <vt:lpstr>Overview </vt:lpstr>
      <vt:lpstr>Wound Infection Continuum</vt:lpstr>
      <vt:lpstr>Contamination</vt:lpstr>
      <vt:lpstr>Colonization</vt:lpstr>
      <vt:lpstr>Local Infection</vt:lpstr>
      <vt:lpstr>Spreading Infection</vt:lpstr>
      <vt:lpstr>Systemic Infection</vt:lpstr>
      <vt:lpstr>Biofilm</vt:lpstr>
      <vt:lpstr>Assessment</vt:lpstr>
      <vt:lpstr>NERDS (local infection)</vt:lpstr>
      <vt:lpstr>STONEES (Spreading Infection)</vt:lpstr>
      <vt:lpstr>Validation</vt:lpstr>
      <vt:lpstr>Management</vt:lpstr>
      <vt:lpstr>Optimize Host</vt:lpstr>
      <vt:lpstr>Reduce Wound Microbial Load</vt:lpstr>
      <vt:lpstr>Dressings and Antimicrobials</vt:lpstr>
      <vt:lpstr>Promote environmental and general measures</vt:lpstr>
      <vt:lpstr>Regular re-assessment</vt:lpstr>
      <vt:lpstr>Interesting Information</vt:lpstr>
      <vt:lpstr>IDSA Guidelines 2012 - Table 8 </vt:lpstr>
      <vt:lpstr>Antibiotics </vt:lpstr>
      <vt:lpstr>Antibiotics Continued (Dow et al 1999)</vt:lpstr>
      <vt:lpstr>Infection Vs. Inflammation</vt:lpstr>
      <vt:lpstr>Case Example</vt:lpstr>
      <vt:lpstr>Case Example</vt:lpstr>
      <vt:lpstr>Follow up 4 weeks later</vt:lpstr>
      <vt:lpstr>PowerPoint Presentation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2017-05-18T02:12:14Z</dcterms:created>
  <dcterms:modified xsi:type="dcterms:W3CDTF">2019-01-09T16:09:33Z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73400</vt:r8>
  </property>
  <property fmtid="{D5CDD505-2E9C-101B-9397-08002B2CF9AE}" pid="3" name="ContentTypeId">
    <vt:lpwstr>0x010100D1605E4FEF2EAC44AA5642C5BADD2E4D</vt:lpwstr>
  </property>
  <property fmtid="{D5CDD505-2E9C-101B-9397-08002B2CF9AE}" pid="4" name="_dlc_DocIdItemGuid">
    <vt:lpwstr>40a7afe7-6268-4055-9aec-840df18777f8</vt:lpwstr>
  </property>
</Properties>
</file>